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4" r:id="rId5"/>
  </p:sldMasterIdLst>
  <p:notesMasterIdLst>
    <p:notesMasterId r:id="rId57"/>
  </p:notesMasterIdLst>
  <p:sldIdLst>
    <p:sldId id="4551" r:id="rId6"/>
    <p:sldId id="4552" r:id="rId7"/>
    <p:sldId id="4553" r:id="rId8"/>
    <p:sldId id="4554" r:id="rId9"/>
    <p:sldId id="4555" r:id="rId10"/>
    <p:sldId id="4556" r:id="rId11"/>
    <p:sldId id="4557" r:id="rId12"/>
    <p:sldId id="4558" r:id="rId13"/>
    <p:sldId id="4559" r:id="rId14"/>
    <p:sldId id="4561" r:id="rId15"/>
    <p:sldId id="4567" r:id="rId16"/>
    <p:sldId id="4562" r:id="rId17"/>
    <p:sldId id="4563" r:id="rId18"/>
    <p:sldId id="4564" r:id="rId19"/>
    <p:sldId id="4565" r:id="rId20"/>
    <p:sldId id="4566" r:id="rId21"/>
    <p:sldId id="4550" r:id="rId22"/>
    <p:sldId id="297" r:id="rId23"/>
    <p:sldId id="298" r:id="rId24"/>
    <p:sldId id="301" r:id="rId25"/>
    <p:sldId id="324" r:id="rId26"/>
    <p:sldId id="325" r:id="rId27"/>
    <p:sldId id="326" r:id="rId28"/>
    <p:sldId id="327" r:id="rId29"/>
    <p:sldId id="331" r:id="rId30"/>
    <p:sldId id="334" r:id="rId31"/>
    <p:sldId id="335" r:id="rId32"/>
    <p:sldId id="336" r:id="rId33"/>
    <p:sldId id="293" r:id="rId34"/>
    <p:sldId id="337" r:id="rId35"/>
    <p:sldId id="338" r:id="rId36"/>
    <p:sldId id="339" r:id="rId37"/>
    <p:sldId id="267" r:id="rId38"/>
    <p:sldId id="299" r:id="rId39"/>
    <p:sldId id="1191" r:id="rId40"/>
    <p:sldId id="1306" r:id="rId41"/>
    <p:sldId id="341" r:id="rId42"/>
    <p:sldId id="1309" r:id="rId43"/>
    <p:sldId id="347" r:id="rId44"/>
    <p:sldId id="308" r:id="rId45"/>
    <p:sldId id="344" r:id="rId46"/>
    <p:sldId id="342" r:id="rId47"/>
    <p:sldId id="343" r:id="rId48"/>
    <p:sldId id="277" r:id="rId49"/>
    <p:sldId id="1913" r:id="rId50"/>
    <p:sldId id="281" r:id="rId51"/>
    <p:sldId id="282" r:id="rId52"/>
    <p:sldId id="271" r:id="rId53"/>
    <p:sldId id="364" r:id="rId54"/>
    <p:sldId id="359" r:id="rId55"/>
    <p:sldId id="1909" r:id="rId56"/>
  </p:sldIdLst>
  <p:sldSz cx="14630400" cy="8229600"/>
  <p:notesSz cx="6858000" cy="9144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4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6CAEDF"/>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D7A40-C5B9-CA91-0A2A-01A9EEFC9147}" v="19" dt="2023-10-12T13:44:36.279"/>
    <p1510:client id="{8ACBC372-7484-EA54-4112-1B62AD7590FB}" v="4" dt="2023-10-12T13:31:40.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300" y="56"/>
      </p:cViewPr>
      <p:guideLst>
        <p:guide orient="horz" pos="2160"/>
        <p:guide pos="3840"/>
        <p:guide orient="horz" pos="2592"/>
        <p:guide pos="465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ohiodas-my.sharepoint.com/personal/10137780_id_ohio_gov/Documents/Copy%20of%2020230823_McGee-Tom_OEL-SBOE-Presentation-description-and-issu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hiodas-my.sharepoint.com/personal/10137780_id_ohio_gov/Documents/Copy%20of%2020230823_McGee-Tom_OEL-SBOE-Presentation-description-and-issu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0137780\Downloads\Credentials%20Issued%20by%20Month%20and%20Ye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ohiodas-my.sharepoint.com/personal/10137780_id_ohio_gov/Documents/Copy%20of%2020230823_McGee-Tom_OEL-SBOE-Presentation-description-and-issu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ohiodas-my.sharepoint.com/personal/10137780_id_ohio_gov/Documents/Copy%20of%2020230823_McGee-Tom_OEL-SBOE-Presentation-description-and-issu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10137780\OneDrive%20-%20State%20of%20Ohio\20230823_McGee-Tom_OEL-SBOE-PRELIM.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10137780\OneDrive%20-%20State%20of%20Ohio\20230823_McGee-Tom_OEL-SBOE-PRELIM.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10137780\OneDrive%20-%20State%20of%20Ohio\20230823_McGee-Tom_OEL-SBOE-PRELIM.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10137780\AppData\Local\Microsoft\Windows\INetCache\Content.Outlook\GMGLML1A\McGee-Tom_licensed-workforce-anala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'Issued Credentials by Category'!$B$1</c:f>
              <c:strCache>
                <c:ptCount val="1"/>
                <c:pt idx="0">
                  <c:v>Credential Count</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F23-425E-8C0B-491BEEF569B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F23-425E-8C0B-491BEEF569B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F23-425E-8C0B-491BEEF569B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F23-425E-8C0B-491BEEF569BB}"/>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F23-425E-8C0B-491BEEF569BB}"/>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9F23-425E-8C0B-491BEEF569BB}"/>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9F23-425E-8C0B-491BEEF569BB}"/>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9F23-425E-8C0B-491BEEF569BB}"/>
              </c:ext>
            </c:extLst>
          </c:dPt>
          <c:dLbls>
            <c:dLbl>
              <c:idx val="0"/>
              <c:tx>
                <c:rich>
                  <a:bodyPr/>
                  <a:lstStyle/>
                  <a:p>
                    <a:fld id="{809416A9-1A96-41B8-856F-AE8A49718A3F}" type="CATEGORYNAME">
                      <a:rPr lang="en-US" smtClean="0"/>
                      <a:pPr/>
                      <a:t>[CATEGORY NAME]</a:t>
                    </a:fld>
                    <a:endParaRPr lang="en-US" baseline="0"/>
                  </a:p>
                  <a:p>
                    <a:r>
                      <a:rPr lang="en-US" baseline="0"/>
                      <a:t> </a:t>
                    </a:r>
                    <a:fld id="{1317C53F-BA51-410D-A6E6-77B13F6C12DB}" type="VALUE">
                      <a:rPr lang="en-US" baseline="0" smtClean="0"/>
                      <a:pPr/>
                      <a:t>[VALUE]</a:t>
                    </a:fld>
                    <a:endParaRPr lang="en-US" baseline="0"/>
                  </a:p>
                  <a:p>
                    <a:r>
                      <a:rPr lang="en-US" baseline="0"/>
                      <a:t> </a:t>
                    </a:r>
                    <a:fld id="{9A55A3F7-0BF2-48C8-84FF-77A6E7D31CD2}" type="PERCENTAGE">
                      <a:rPr lang="en-US" baseline="0" dirty="0"/>
                      <a:pPr/>
                      <a:t>[PERCENTAGE]</a:t>
                    </a:fld>
                    <a:endParaRPr lang="en-US" baseline="0"/>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23-425E-8C0B-491BEEF569BB}"/>
                </c:ext>
              </c:extLst>
            </c:dLbl>
            <c:dLbl>
              <c:idx val="1"/>
              <c:layout>
                <c:manualLayout>
                  <c:x val="0.1131538083361608"/>
                  <c:y val="8.2009354920227179E-2"/>
                </c:manualLayout>
              </c:layout>
              <c:tx>
                <c:rich>
                  <a:bodyPr/>
                  <a:lstStyle/>
                  <a:p>
                    <a:fld id="{48F57BD5-B6E2-4303-A78F-9A0C0D367873}" type="CATEGORYNAME">
                      <a:rPr lang="en-US" smtClean="0"/>
                      <a:pPr/>
                      <a:t>[CATEGORY NAME]</a:t>
                    </a:fld>
                    <a:endParaRPr lang="en-US" baseline="0"/>
                  </a:p>
                  <a:p>
                    <a:fld id="{70CC9BCE-2ED6-4ABF-8E38-F83CF9B13AD3}" type="VALUE">
                      <a:rPr lang="en-US" baseline="0" smtClean="0"/>
                      <a:pPr/>
                      <a:t>[VALUE]</a:t>
                    </a:fld>
                    <a:endParaRPr lang="en-US" baseline="0"/>
                  </a:p>
                  <a:p>
                    <a:r>
                      <a:rPr lang="en-US" baseline="0"/>
                      <a:t> </a:t>
                    </a:r>
                    <a:fld id="{05BB3103-B99D-42CA-BF97-8CA3C2F9A755}" type="PERCENTAGE">
                      <a:rPr lang="en-US" baseline="0"/>
                      <a:pPr/>
                      <a:t>[PERCENTAGE]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23-425E-8C0B-491BEEF569BB}"/>
                </c:ext>
              </c:extLst>
            </c:dLbl>
            <c:dLbl>
              <c:idx val="2"/>
              <c:layout>
                <c:manualLayout>
                  <c:x val="7.8396767535811387E-2"/>
                  <c:y val="6.8935713511489569E-2"/>
                </c:manualLayout>
              </c:layout>
              <c:tx>
                <c:rich>
                  <a:bodyPr/>
                  <a:lstStyle/>
                  <a:p>
                    <a:fld id="{680B4BC8-DE04-4E3C-BAA4-7CB31F6B10FF}" type="CATEGORYNAME">
                      <a:rPr lang="en-US" smtClean="0"/>
                      <a:pPr/>
                      <a:t>[CATEGORY NAME]</a:t>
                    </a:fld>
                    <a:endParaRPr lang="en-US" baseline="0"/>
                  </a:p>
                  <a:p>
                    <a:r>
                      <a:rPr lang="en-US" baseline="0"/>
                      <a:t> </a:t>
                    </a:r>
                    <a:fld id="{E800818F-90BB-4FE1-A7F8-6D2040AC8C3B}" type="VALUE">
                      <a:rPr lang="en-US" baseline="0" smtClean="0"/>
                      <a:pPr/>
                      <a:t>[VALUE]</a:t>
                    </a:fld>
                    <a:endParaRPr lang="en-US" baseline="0"/>
                  </a:p>
                  <a:p>
                    <a:r>
                      <a:rPr lang="en-US" baseline="0"/>
                      <a:t> </a:t>
                    </a:r>
                    <a:fld id="{F9D4FACA-7EE1-49CD-BBB2-73F0631EC224}" type="PERCENTAGE">
                      <a:rPr lang="en-US" baseline="0"/>
                      <a:pPr/>
                      <a:t>[PERCENTAGE]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F23-425E-8C0B-491BEEF569BB}"/>
                </c:ext>
              </c:extLst>
            </c:dLbl>
            <c:dLbl>
              <c:idx val="3"/>
              <c:layout>
                <c:manualLayout>
                  <c:x val="-4.5649262757391638E-2"/>
                  <c:y val="6.6265926760314176E-2"/>
                </c:manualLayout>
              </c:layout>
              <c:tx>
                <c:rich>
                  <a:bodyPr/>
                  <a:lstStyle/>
                  <a:p>
                    <a:fld id="{8940F110-DFBB-4911-B5B3-C68B16899CD5}" type="CATEGORYNAME">
                      <a:rPr lang="en-US" smtClean="0"/>
                      <a:pPr/>
                      <a:t>[CATEGORY NAME]</a:t>
                    </a:fld>
                    <a:endParaRPr lang="en-US" baseline="0"/>
                  </a:p>
                  <a:p>
                    <a:fld id="{A9EE53D6-7D1C-4C88-A7DA-6DD2E97D12C3}" type="VALUE">
                      <a:rPr lang="en-US" baseline="0" smtClean="0"/>
                      <a:pPr/>
                      <a:t>[VALUE]</a:t>
                    </a:fld>
                    <a:endParaRPr lang="en-US" baseline="0"/>
                  </a:p>
                  <a:p>
                    <a:r>
                      <a:rPr lang="en-US" baseline="0"/>
                      <a:t> </a:t>
                    </a:r>
                    <a:fld id="{9E84BDA1-B7E9-4941-B538-FD1B48E8B27B}" type="PERCENTAGE">
                      <a:rPr lang="en-US" baseline="0"/>
                      <a:pPr/>
                      <a:t>[PERCENTAGE]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23-425E-8C0B-491BEEF569BB}"/>
                </c:ext>
              </c:extLst>
            </c:dLbl>
            <c:dLbl>
              <c:idx val="4"/>
              <c:layout>
                <c:manualLayout>
                  <c:x val="-9.2316119511748354E-2"/>
                  <c:y val="0.12740059240403315"/>
                </c:manualLayout>
              </c:layout>
              <c:tx>
                <c:rich>
                  <a:bodyPr/>
                  <a:lstStyle/>
                  <a:p>
                    <a:fld id="{A880D8A9-871E-4962-A40F-49F1F582056D}" type="CATEGORYNAME">
                      <a:rPr lang="en-US" smtClean="0"/>
                      <a:pPr/>
                      <a:t>[CATEGORY NAME]</a:t>
                    </a:fld>
                    <a:r>
                      <a:rPr lang="en-US" baseline="0"/>
                      <a:t> </a:t>
                    </a:r>
                  </a:p>
                  <a:p>
                    <a:fld id="{36507581-D691-45E5-BC1C-24F22D4C2A74}" type="VALUE">
                      <a:rPr lang="en-US" baseline="0" smtClean="0"/>
                      <a:pPr/>
                      <a:t>[VALUE]</a:t>
                    </a:fld>
                    <a:endParaRPr lang="en-US" baseline="0"/>
                  </a:p>
                  <a:p>
                    <a:r>
                      <a:rPr lang="en-US" baseline="0"/>
                      <a:t> </a:t>
                    </a:r>
                    <a:fld id="{D1D061D6-87EA-41ED-88E4-C830C9B9D937}" type="PERCENTAGE">
                      <a:rPr lang="en-US" baseline="0"/>
                      <a:pPr/>
                      <a:t>[PERCENTAGE]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23-425E-8C0B-491BEEF569BB}"/>
                </c:ext>
              </c:extLst>
            </c:dLbl>
            <c:dLbl>
              <c:idx val="5"/>
              <c:layout>
                <c:manualLayout>
                  <c:x val="-0.11153240638288153"/>
                  <c:y val="8.8224373772654949E-2"/>
                </c:manualLayout>
              </c:layout>
              <c:tx>
                <c:rich>
                  <a:bodyPr rot="-1320000" spcFirstLastPara="1" vertOverflow="ellipsis" wrap="square" lIns="38100" tIns="19050" rIns="38100" bIns="19050" anchor="ctr" anchorCtr="1">
                    <a:noAutofit/>
                  </a:bodyPr>
                  <a:lstStyle/>
                  <a:p>
                    <a:pPr>
                      <a:defRPr sz="1200" b="1" i="0" u="none" strike="noStrike" kern="1200" baseline="0">
                        <a:solidFill>
                          <a:schemeClr val="lt1"/>
                        </a:solidFill>
                        <a:latin typeface="+mn-lt"/>
                        <a:ea typeface="+mn-ea"/>
                        <a:cs typeface="+mn-cs"/>
                      </a:defRPr>
                    </a:pPr>
                    <a:fld id="{C9A637FB-BD80-4529-B1B6-8157E8D38A1C}" type="CATEGORYNAME">
                      <a:rPr lang="en-US" smtClean="0"/>
                      <a:pPr>
                        <a:defRPr sz="1200"/>
                      </a:pPr>
                      <a:t>[CATEGORY NAME]</a:t>
                    </a:fld>
                    <a:endParaRPr lang="en-US" baseline="0"/>
                  </a:p>
                  <a:p>
                    <a:pPr>
                      <a:defRPr sz="1200"/>
                    </a:pPr>
                    <a:r>
                      <a:rPr lang="en-US" baseline="0"/>
                      <a:t> </a:t>
                    </a:r>
                    <a:fld id="{541327DA-18E7-4381-9531-E4CBFDC6EEAD}" type="VALUE">
                      <a:rPr lang="en-US" baseline="0" smtClean="0"/>
                      <a:pPr>
                        <a:defRPr sz="1200"/>
                      </a:pPr>
                      <a:t>[VALUE]</a:t>
                    </a:fld>
                    <a:endParaRPr lang="en-US" baseline="0"/>
                  </a:p>
                  <a:p>
                    <a:pPr>
                      <a:defRPr sz="1200"/>
                    </a:pPr>
                    <a:r>
                      <a:rPr lang="en-US" baseline="0"/>
                      <a:t> </a:t>
                    </a:r>
                    <a:fld id="{D973932D-5443-4EF6-8E73-58E756E21111}" type="PERCENTAGE">
                      <a:rPr lang="en-US" baseline="0"/>
                      <a:pPr>
                        <a:defRPr sz="1200"/>
                      </a:pPr>
                      <a:t>[PERCENTAGE]</a:t>
                    </a:fld>
                    <a:endParaRPr lang="en-US" baseline="0"/>
                  </a:p>
                </c:rich>
              </c:tx>
              <c:spPr>
                <a:noFill/>
                <a:ln>
                  <a:noFill/>
                </a:ln>
                <a:effectLst/>
              </c:spPr>
              <c:txPr>
                <a:bodyPr rot="-1320000" spcFirstLastPara="1" vertOverflow="ellipsis"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11237017222349238"/>
                      <c:h val="0.12118212259340763"/>
                    </c:manualLayout>
                  </c15:layout>
                  <c15:dlblFieldTable/>
                  <c15:showDataLabelsRange val="0"/>
                </c:ext>
                <c:ext xmlns:c16="http://schemas.microsoft.com/office/drawing/2014/chart" uri="{C3380CC4-5D6E-409C-BE32-E72D297353CC}">
                  <c16:uniqueId val="{0000000B-9F23-425E-8C0B-491BEEF569BB}"/>
                </c:ext>
              </c:extLst>
            </c:dLbl>
            <c:dLbl>
              <c:idx val="6"/>
              <c:layout>
                <c:manualLayout>
                  <c:x val="-0.22027308892068637"/>
                  <c:y val="6.1468153695011456E-2"/>
                </c:manualLayout>
              </c:layout>
              <c:tx>
                <c:rich>
                  <a:bodyPr rot="-720000" spcFirstLastPara="1" vertOverflow="ellipsis" wrap="square" lIns="38100" tIns="19050" rIns="38100" bIns="19050" anchor="ctr" anchorCtr="1">
                    <a:noAutofit/>
                  </a:bodyPr>
                  <a:lstStyle/>
                  <a:p>
                    <a:pPr>
                      <a:defRPr sz="1200" b="1" i="0" u="none" strike="noStrike" kern="1200" baseline="0">
                        <a:solidFill>
                          <a:schemeClr val="lt1"/>
                        </a:solidFill>
                        <a:latin typeface="+mn-lt"/>
                        <a:ea typeface="+mn-ea"/>
                        <a:cs typeface="+mn-cs"/>
                      </a:defRPr>
                    </a:pPr>
                    <a:fld id="{02F08723-EE9E-432B-86E4-10D0A8DF678D}" type="CATEGORYNAME">
                      <a:rPr lang="en-US" sz="1200" baseline="0" smtClean="0"/>
                      <a:pPr>
                        <a:defRPr sz="1200"/>
                      </a:pPr>
                      <a:t>[CATEGORY NAME]</a:t>
                    </a:fld>
                    <a:r>
                      <a:rPr lang="en-US" sz="1200" baseline="0"/>
                      <a:t> </a:t>
                    </a:r>
                  </a:p>
                  <a:p>
                    <a:pPr>
                      <a:defRPr sz="1200"/>
                    </a:pPr>
                    <a:fld id="{9B344FBE-2D90-4896-B7D0-77CFF8E6D66B}" type="VALUE">
                      <a:rPr lang="en-US" sz="1200" baseline="0" smtClean="0"/>
                      <a:pPr>
                        <a:defRPr sz="1200"/>
                      </a:pPr>
                      <a:t>[VALUE]</a:t>
                    </a:fld>
                    <a:r>
                      <a:rPr lang="en-US" sz="1200" baseline="0"/>
                      <a:t>       </a:t>
                    </a:r>
                  </a:p>
                  <a:p>
                    <a:pPr>
                      <a:defRPr sz="1200"/>
                    </a:pPr>
                    <a:fld id="{0D4803F3-83B2-41CB-B7EB-EB3AC2B5C19E}" type="PERCENTAGE">
                      <a:rPr lang="en-US" sz="1200" baseline="0" smtClean="0"/>
                      <a:pPr>
                        <a:defRPr sz="1200"/>
                      </a:pPr>
                      <a:t>[PERCENTAGE]</a:t>
                    </a:fld>
                    <a:endParaRPr lang="en-US"/>
                  </a:p>
                </c:rich>
              </c:tx>
              <c:spPr>
                <a:noFill/>
                <a:ln>
                  <a:noFill/>
                </a:ln>
                <a:effectLst/>
              </c:spPr>
              <c:txPr>
                <a:bodyPr rot="-720000" spcFirstLastPara="1" vertOverflow="ellipsis" wrap="square" lIns="38100" tIns="19050" rIns="38100" bIns="19050" anchor="ctr" anchorCtr="1">
                  <a:noAutofit/>
                </a:bodyPr>
                <a:lstStyle/>
                <a:p>
                  <a:pPr>
                    <a:defRPr sz="12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25325008962737944"/>
                      <c:h val="0.20514048458668738"/>
                    </c:manualLayout>
                  </c15:layout>
                  <c15:dlblFieldTable/>
                  <c15:showDataLabelsRange val="0"/>
                </c:ext>
                <c:ext xmlns:c16="http://schemas.microsoft.com/office/drawing/2014/chart" uri="{C3380CC4-5D6E-409C-BE32-E72D297353CC}">
                  <c16:uniqueId val="{0000000D-9F23-425E-8C0B-491BEEF569BB}"/>
                </c:ext>
              </c:extLst>
            </c:dLbl>
            <c:dLbl>
              <c:idx val="7"/>
              <c:layout>
                <c:manualLayout>
                  <c:x val="-1.0815055073589146E-3"/>
                  <c:y val="-3.9842881010490752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fld id="{0A07972B-54CA-4731-A3AF-1331ED39852E}" type="CATEGORYNAME">
                      <a:rPr lang="en-US" sz="1200" baseline="0" smtClean="0">
                        <a:solidFill>
                          <a:schemeClr val="tx1"/>
                        </a:solidFill>
                      </a:rPr>
                      <a:pPr>
                        <a:defRPr sz="1200">
                          <a:solidFill>
                            <a:schemeClr val="tx1"/>
                          </a:solidFill>
                        </a:defRPr>
                      </a:pPr>
                      <a:t>[CATEGORY NAME]</a:t>
                    </a:fld>
                    <a:r>
                      <a:rPr lang="en-US" sz="1200" baseline="0">
                        <a:solidFill>
                          <a:schemeClr val="tx1"/>
                        </a:solidFill>
                      </a:rPr>
                      <a:t> </a:t>
                    </a:r>
                  </a:p>
                  <a:p>
                    <a:pPr>
                      <a:defRPr sz="1200">
                        <a:solidFill>
                          <a:schemeClr val="tx1"/>
                        </a:solidFill>
                      </a:defRPr>
                    </a:pPr>
                    <a:fld id="{D04B730C-BC86-45E2-929E-BF6BF75A0265}" type="VALUE">
                      <a:rPr lang="en-US" sz="1200" baseline="0" smtClean="0">
                        <a:solidFill>
                          <a:schemeClr val="tx1"/>
                        </a:solidFill>
                      </a:rPr>
                      <a:pPr>
                        <a:defRPr sz="1200">
                          <a:solidFill>
                            <a:schemeClr val="tx1"/>
                          </a:solidFill>
                        </a:defRPr>
                      </a:pPr>
                      <a:t>[VALUE]</a:t>
                    </a:fld>
                    <a:endParaRPr lang="en-US" sz="1200" baseline="0">
                      <a:solidFill>
                        <a:schemeClr val="tx1"/>
                      </a:solidFill>
                    </a:endParaRPr>
                  </a:p>
                  <a:p>
                    <a:pPr>
                      <a:defRPr sz="1200">
                        <a:solidFill>
                          <a:schemeClr val="tx1"/>
                        </a:solidFill>
                      </a:defRPr>
                    </a:pPr>
                    <a:r>
                      <a:rPr lang="en-US" sz="1200" baseline="0">
                        <a:solidFill>
                          <a:schemeClr val="tx1"/>
                        </a:solidFill>
                      </a:rPr>
                      <a:t> &lt;1%</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6.2517533743133361E-2"/>
                      <c:h val="0.12127435729432956"/>
                    </c:manualLayout>
                  </c15:layout>
                  <c15:dlblFieldTable/>
                  <c15:showDataLabelsRange val="0"/>
                </c:ext>
                <c:ext xmlns:c16="http://schemas.microsoft.com/office/drawing/2014/chart" uri="{C3380CC4-5D6E-409C-BE32-E72D297353CC}">
                  <c16:uniqueId val="{0000000F-9F23-425E-8C0B-491BEEF569B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'Issued Credentials by Category'!$A$2:$A$9</c:f>
              <c:strCache>
                <c:ptCount val="8"/>
                <c:pt idx="0">
                  <c:v>Teacher</c:v>
                </c:pt>
                <c:pt idx="1">
                  <c:v>Pupil Activity</c:v>
                </c:pt>
                <c:pt idx="2">
                  <c:v>Educational Aide</c:v>
                </c:pt>
                <c:pt idx="3">
                  <c:v>Substitute</c:v>
                </c:pt>
                <c:pt idx="4">
                  <c:v>Administrator</c:v>
                </c:pt>
                <c:pt idx="5">
                  <c:v>Pupil Services</c:v>
                </c:pt>
                <c:pt idx="6">
                  <c:v>Private School Educator</c:v>
                </c:pt>
                <c:pt idx="7">
                  <c:v>Tutor</c:v>
                </c:pt>
              </c:strCache>
            </c:strRef>
          </c:cat>
          <c:val>
            <c:numRef>
              <c:f>'Issued Credentials by Category'!$B$2:$B$9</c:f>
              <c:numCache>
                <c:formatCode>#,##0</c:formatCode>
                <c:ptCount val="8"/>
                <c:pt idx="0">
                  <c:v>216489</c:v>
                </c:pt>
                <c:pt idx="1">
                  <c:v>57299</c:v>
                </c:pt>
                <c:pt idx="2">
                  <c:v>41514</c:v>
                </c:pt>
                <c:pt idx="3">
                  <c:v>30307</c:v>
                </c:pt>
                <c:pt idx="4">
                  <c:v>28320</c:v>
                </c:pt>
                <c:pt idx="5">
                  <c:v>20261</c:v>
                </c:pt>
                <c:pt idx="6">
                  <c:v>19522</c:v>
                </c:pt>
                <c:pt idx="7" formatCode="General">
                  <c:v>91</c:v>
                </c:pt>
              </c:numCache>
            </c:numRef>
          </c:val>
          <c:extLst>
            <c:ext xmlns:c16="http://schemas.microsoft.com/office/drawing/2014/chart" uri="{C3380CC4-5D6E-409C-BE32-E72D297353CC}">
              <c16:uniqueId val="{00000010-9F23-425E-8C0B-491BEEF569BB}"/>
            </c:ext>
          </c:extLst>
        </c:ser>
        <c:dLbls>
          <c:dLblPos val="inEnd"/>
          <c:showLegendKey val="0"/>
          <c:showVal val="1"/>
          <c:showCatName val="0"/>
          <c:showSerName val="0"/>
          <c:showPercent val="0"/>
          <c:showBubbleSize val="0"/>
          <c:showLeaderLines val="1"/>
        </c:dLbls>
        <c:firstSliceAng val="86"/>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1"/>
          <c:showCatName val="0"/>
          <c:showSerName val="0"/>
          <c:showPercent val="0"/>
          <c:showBubbleSize val="0"/>
          <c:showLeaderLines val="0"/>
        </c:dLbls>
        <c:firstSliceAng val="153"/>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Export!$B$3:$M$3</c:f>
              <c:extLst/>
            </c:numRef>
          </c:val>
          <c:smooth val="0"/>
          <c:extLst>
            <c:ext xmlns:c16="http://schemas.microsoft.com/office/drawing/2014/chart" uri="{C3380CC4-5D6E-409C-BE32-E72D297353CC}">
              <c16:uniqueId val="{00000000-640C-496C-A839-81A24E5D9BB8}"/>
            </c:ext>
          </c:extLst>
        </c:ser>
        <c:ser>
          <c:idx val="1"/>
          <c:order val="1"/>
          <c:spPr>
            <a:ln w="34925" cap="rnd">
              <a:solidFill>
                <a:schemeClr val="accent2"/>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Export!$B$4:$M$4</c:f>
              <c:extLst/>
            </c:numRef>
          </c:val>
          <c:smooth val="0"/>
          <c:extLst>
            <c:ext xmlns:c16="http://schemas.microsoft.com/office/drawing/2014/chart" uri="{C3380CC4-5D6E-409C-BE32-E72D297353CC}">
              <c16:uniqueId val="{00000001-640C-496C-A839-81A24E5D9BB8}"/>
            </c:ext>
          </c:extLst>
        </c:ser>
        <c:ser>
          <c:idx val="2"/>
          <c:order val="2"/>
          <c:spPr>
            <a:ln w="34925" cap="rnd">
              <a:solidFill>
                <a:schemeClr val="accent3"/>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Export!$B$5:$M$5</c:f>
              <c:extLst/>
            </c:numRef>
          </c:val>
          <c:smooth val="0"/>
          <c:extLst>
            <c:ext xmlns:c16="http://schemas.microsoft.com/office/drawing/2014/chart" uri="{C3380CC4-5D6E-409C-BE32-E72D297353CC}">
              <c16:uniqueId val="{00000002-640C-496C-A839-81A24E5D9BB8}"/>
            </c:ext>
          </c:extLst>
        </c:ser>
        <c:ser>
          <c:idx val="3"/>
          <c:order val="3"/>
          <c:spPr>
            <a:ln w="34925" cap="rnd">
              <a:solidFill>
                <a:schemeClr val="accent4"/>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Export!$B$6:$M$6</c:f>
              <c:extLst/>
            </c:numRef>
          </c:val>
          <c:smooth val="0"/>
          <c:extLst>
            <c:ext xmlns:c16="http://schemas.microsoft.com/office/drawing/2014/chart" uri="{C3380CC4-5D6E-409C-BE32-E72D297353CC}">
              <c16:uniqueId val="{00000003-640C-496C-A839-81A24E5D9BB8}"/>
            </c:ext>
          </c:extLst>
        </c:ser>
        <c:ser>
          <c:idx val="4"/>
          <c:order val="4"/>
          <c:spPr>
            <a:ln w="34925" cap="rnd">
              <a:solidFill>
                <a:schemeClr val="accent5"/>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Export!$B$7:$M$7</c:f>
              <c:extLst/>
            </c:numRef>
          </c:val>
          <c:smooth val="0"/>
          <c:extLst>
            <c:ext xmlns:c16="http://schemas.microsoft.com/office/drawing/2014/chart" uri="{C3380CC4-5D6E-409C-BE32-E72D297353CC}">
              <c16:uniqueId val="{00000004-640C-496C-A839-81A24E5D9BB8}"/>
            </c:ext>
          </c:extLst>
        </c:ser>
        <c:ser>
          <c:idx val="5"/>
          <c:order val="5"/>
          <c:spPr>
            <a:ln w="34925" cap="rnd">
              <a:solidFill>
                <a:schemeClr val="accent6"/>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Export!$B$8:$M$8</c:f>
              <c:extLst/>
            </c:numRef>
          </c:val>
          <c:smooth val="0"/>
          <c:extLst>
            <c:ext xmlns:c16="http://schemas.microsoft.com/office/drawing/2014/chart" uri="{C3380CC4-5D6E-409C-BE32-E72D297353CC}">
              <c16:uniqueId val="{00000005-640C-496C-A839-81A24E5D9BB8}"/>
            </c:ext>
          </c:extLst>
        </c:ser>
        <c:ser>
          <c:idx val="6"/>
          <c:order val="6"/>
          <c:spPr>
            <a:ln w="34925" cap="rnd">
              <a:solidFill>
                <a:schemeClr val="accent1">
                  <a:lumMod val="60000"/>
                </a:schemeClr>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Export!$B$9:$M$9</c:f>
              <c:extLst/>
            </c:numRef>
          </c:val>
          <c:smooth val="0"/>
          <c:extLst>
            <c:ext xmlns:c16="http://schemas.microsoft.com/office/drawing/2014/chart" uri="{C3380CC4-5D6E-409C-BE32-E72D297353CC}">
              <c16:uniqueId val="{00000006-640C-496C-A839-81A24E5D9BB8}"/>
            </c:ext>
          </c:extLst>
        </c:ser>
        <c:ser>
          <c:idx val="7"/>
          <c:order val="7"/>
          <c:spPr>
            <a:ln w="34925" cap="rnd">
              <a:solidFill>
                <a:schemeClr val="accent2">
                  <a:lumMod val="60000"/>
                </a:schemeClr>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Export!$B$10:$M$10</c:f>
              <c:extLst/>
            </c:numRef>
          </c:val>
          <c:smooth val="0"/>
          <c:extLst>
            <c:ext xmlns:c16="http://schemas.microsoft.com/office/drawing/2014/chart" uri="{C3380CC4-5D6E-409C-BE32-E72D297353CC}">
              <c16:uniqueId val="{00000007-640C-496C-A839-81A24E5D9BB8}"/>
            </c:ext>
          </c:extLst>
        </c:ser>
        <c:ser>
          <c:idx val="8"/>
          <c:order val="8"/>
          <c:spPr>
            <a:ln w="34925" cap="rnd">
              <a:solidFill>
                <a:schemeClr val="accent3">
                  <a:lumMod val="60000"/>
                </a:schemeClr>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Export!$B$11:$M$11</c:f>
              <c:extLst/>
            </c:numRef>
          </c:val>
          <c:smooth val="0"/>
          <c:extLst>
            <c:ext xmlns:c16="http://schemas.microsoft.com/office/drawing/2014/chart" uri="{C3380CC4-5D6E-409C-BE32-E72D297353CC}">
              <c16:uniqueId val="{00000008-640C-496C-A839-81A24E5D9BB8}"/>
            </c:ext>
          </c:extLst>
        </c:ser>
        <c:ser>
          <c:idx val="9"/>
          <c:order val="9"/>
          <c:spPr>
            <a:ln w="34925" cap="rnd">
              <a:solidFill>
                <a:schemeClr val="accent4">
                  <a:lumMod val="60000"/>
                </a:schemeClr>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Export!$B$12:$M$12</c:f>
              <c:extLst/>
            </c:numRef>
          </c:val>
          <c:smooth val="0"/>
          <c:extLst>
            <c:ext xmlns:c16="http://schemas.microsoft.com/office/drawing/2014/chart" uri="{C3380CC4-5D6E-409C-BE32-E72D297353CC}">
              <c16:uniqueId val="{00000009-640C-496C-A839-81A24E5D9BB8}"/>
            </c:ext>
          </c:extLst>
        </c:ser>
        <c:ser>
          <c:idx val="10"/>
          <c:order val="10"/>
          <c:spPr>
            <a:ln w="34925" cap="rnd">
              <a:solidFill>
                <a:schemeClr val="accent5">
                  <a:lumMod val="60000"/>
                </a:schemeClr>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Export!$B$13:$M$13</c:f>
              <c:extLst/>
            </c:numRef>
          </c:val>
          <c:smooth val="0"/>
          <c:extLst>
            <c:ext xmlns:c16="http://schemas.microsoft.com/office/drawing/2014/chart" uri="{C3380CC4-5D6E-409C-BE32-E72D297353CC}">
              <c16:uniqueId val="{0000000A-640C-496C-A839-81A24E5D9BB8}"/>
            </c:ext>
          </c:extLst>
        </c:ser>
        <c:ser>
          <c:idx val="11"/>
          <c:order val="11"/>
          <c:spPr>
            <a:ln w="34925" cap="rnd">
              <a:solidFill>
                <a:schemeClr val="accent6">
                  <a:lumMod val="60000"/>
                </a:schemeClr>
              </a:solidFill>
              <a:round/>
            </a:ln>
            <a:effectLst>
              <a:outerShdw blurRad="40000" dist="23000" dir="5400000" rotWithShape="0">
                <a:srgbClr val="000000">
                  <a:alpha val="35000"/>
                </a:srgbClr>
              </a:outerShdw>
            </a:effectLst>
          </c:spPr>
          <c:marker>
            <c:symbol val="none"/>
          </c:marker>
          <c:cat>
            <c:numRef>
              <c:f>Export!$B$1:$M$2</c:f>
              <c:numCache>
                <c:formatCode>0</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extLst/>
            </c:numRef>
          </c:cat>
          <c:val>
            <c:numRef>
              <c:f>Export!$B$14:$M$14</c:f>
              <c:extLst/>
            </c:numRef>
          </c:val>
          <c:smooth val="0"/>
          <c:extLst>
            <c:ext xmlns:c16="http://schemas.microsoft.com/office/drawing/2014/chart" uri="{C3380CC4-5D6E-409C-BE32-E72D297353CC}">
              <c16:uniqueId val="{0000000B-640C-496C-A839-81A24E5D9BB8}"/>
            </c:ext>
          </c:extLst>
        </c:ser>
        <c:ser>
          <c:idx val="12"/>
          <c:order val="12"/>
          <c:spPr>
            <a:ln w="34925" cap="rnd">
              <a:solidFill>
                <a:schemeClr val="accent1">
                  <a:lumMod val="80000"/>
                  <a:lumOff val="20000"/>
                </a:schemeClr>
              </a:solidFill>
              <a:round/>
            </a:ln>
            <a:effectLst>
              <a:outerShdw blurRad="40000" dist="23000" dir="5400000" rotWithShape="0">
                <a:srgbClr val="000000">
                  <a:alpha val="35000"/>
                </a:srgbClr>
              </a:outerShdw>
            </a:effectLst>
          </c:spPr>
          <c:marker>
            <c:symbol val="none"/>
          </c:marker>
          <c:cat>
            <c:numRef>
              <c:f>Export!$B$1:$M$2</c:f>
              <c:numCache>
                <c:formatCode>0</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extLst/>
            </c:numRef>
          </c:cat>
          <c:val>
            <c:numRef>
              <c:f>Export!$B$15:$M$15</c:f>
              <c:numCache>
                <c:formatCode>General</c:formatCode>
                <c:ptCount val="11"/>
                <c:pt idx="0">
                  <c:v>105285</c:v>
                </c:pt>
                <c:pt idx="1">
                  <c:v>116949</c:v>
                </c:pt>
                <c:pt idx="2">
                  <c:v>121105</c:v>
                </c:pt>
                <c:pt idx="3">
                  <c:v>129903</c:v>
                </c:pt>
                <c:pt idx="4">
                  <c:v>124268</c:v>
                </c:pt>
                <c:pt idx="5">
                  <c:v>124766</c:v>
                </c:pt>
                <c:pt idx="6">
                  <c:v>137006</c:v>
                </c:pt>
                <c:pt idx="7">
                  <c:v>136389</c:v>
                </c:pt>
                <c:pt idx="8">
                  <c:v>122114</c:v>
                </c:pt>
                <c:pt idx="9">
                  <c:v>140502</c:v>
                </c:pt>
                <c:pt idx="10">
                  <c:v>143832</c:v>
                </c:pt>
              </c:numCache>
              <c:extLst/>
            </c:numRef>
          </c:val>
          <c:smooth val="0"/>
          <c:extLst>
            <c:ext xmlns:c16="http://schemas.microsoft.com/office/drawing/2014/chart" uri="{C3380CC4-5D6E-409C-BE32-E72D297353CC}">
              <c16:uniqueId val="{0000000C-640C-496C-A839-81A24E5D9BB8}"/>
            </c:ext>
          </c:extLst>
        </c:ser>
        <c:dLbls>
          <c:showLegendKey val="0"/>
          <c:showVal val="0"/>
          <c:showCatName val="0"/>
          <c:showSerName val="0"/>
          <c:showPercent val="0"/>
          <c:showBubbleSize val="0"/>
        </c:dLbls>
        <c:smooth val="0"/>
        <c:axId val="1122597439"/>
        <c:axId val="739827183"/>
      </c:lineChart>
      <c:catAx>
        <c:axId val="1122597439"/>
        <c:scaling>
          <c:orientation val="minMax"/>
        </c:scaling>
        <c:delete val="0"/>
        <c:axPos val="b"/>
        <c:numFmt formatCode="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39827183"/>
        <c:crosses val="autoZero"/>
        <c:auto val="1"/>
        <c:lblAlgn val="ctr"/>
        <c:lblOffset val="100"/>
        <c:noMultiLvlLbl val="0"/>
      </c:catAx>
      <c:valAx>
        <c:axId val="739827183"/>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1225974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1"/>
          <c:showCatName val="0"/>
          <c:showSerName val="0"/>
          <c:showPercent val="0"/>
          <c:showBubbleSize val="0"/>
          <c:showLeaderLines val="0"/>
        </c:dLbls>
        <c:firstSliceAng val="153"/>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4"/>
          <c:order val="4"/>
          <c:tx>
            <c:strRef>
              <c:f>'Creds by Category, 5 Years'!$F$2</c:f>
              <c:strCache>
                <c:ptCount val="1"/>
                <c:pt idx="0">
                  <c:v>2022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936-4910-8B41-5493C4172D02}"/>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936-4910-8B41-5493C4172D0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936-4910-8B41-5493C4172D02}"/>
              </c:ext>
            </c:extLst>
          </c:dPt>
          <c:dPt>
            <c:idx val="3"/>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936-4910-8B41-5493C4172D02}"/>
              </c:ext>
            </c:extLst>
          </c:dPt>
          <c:dPt>
            <c:idx val="4"/>
            <c:bubble3D val="0"/>
            <c:spPr>
              <a:solidFill>
                <a:schemeClr val="tx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936-4910-8B41-5493C4172D0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D936-4910-8B41-5493C4172D02}"/>
              </c:ext>
            </c:extLst>
          </c:dPt>
          <c:dPt>
            <c:idx val="6"/>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D936-4910-8B41-5493C4172D02}"/>
              </c:ext>
            </c:extLst>
          </c:dPt>
          <c:dLbls>
            <c:dLbl>
              <c:idx val="0"/>
              <c:layout>
                <c:manualLayout>
                  <c:x val="8.7050601453554755E-2"/>
                  <c:y val="-3.5028480601144517E-2"/>
                </c:manualLayout>
              </c:layout>
              <c:tx>
                <c:rich>
                  <a:bodyPr/>
                  <a:lstStyle/>
                  <a:p>
                    <a:r>
                      <a:rPr lang="en-US" baseline="0">
                        <a:solidFill>
                          <a:schemeClr val="bg1"/>
                        </a:solidFill>
                      </a:rPr>
                      <a:t>Teacher</a:t>
                    </a:r>
                  </a:p>
                  <a:p>
                    <a:fld id="{AACA19A9-CC88-4D15-BB11-57A7A649918B}" type="VALUE">
                      <a:rPr lang="en-US" baseline="0" smtClean="0">
                        <a:solidFill>
                          <a:schemeClr val="bg1"/>
                        </a:solidFill>
                      </a:rPr>
                      <a:pPr/>
                      <a:t>[VALUE]</a:t>
                    </a:fld>
                    <a:endParaRPr lang="en-US" baseline="0">
                      <a:solidFill>
                        <a:schemeClr val="bg1"/>
                      </a:solidFill>
                    </a:endParaRPr>
                  </a:p>
                  <a:p>
                    <a:fld id="{E1E2EAD8-8B3B-461E-8C7A-4AAB9A03C916}" type="PERCENTAGE">
                      <a:rPr lang="en-US" baseline="0" smtClean="0">
                        <a:solidFill>
                          <a:schemeClr val="bg1"/>
                        </a:solidFill>
                      </a:rPr>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6-4910-8B41-5493C4172D02}"/>
                </c:ext>
              </c:extLst>
            </c:dLbl>
            <c:dLbl>
              <c:idx val="1"/>
              <c:layout>
                <c:manualLayout>
                  <c:x val="6.3274347877038978E-2"/>
                  <c:y val="0.11952864303147227"/>
                </c:manualLayout>
              </c:layout>
              <c:tx>
                <c:rich>
                  <a:bodyPr/>
                  <a:lstStyle/>
                  <a:p>
                    <a:r>
                      <a:rPr lang="en-US"/>
                      <a:t>Substitute</a:t>
                    </a:r>
                  </a:p>
                  <a:p>
                    <a:fld id="{B94C8521-DCA1-4E68-A691-E780D8F6DD76}" type="VALUE">
                      <a:rPr lang="en-US" smtClean="0"/>
                      <a:pPr/>
                      <a:t>[VALUE]</a:t>
                    </a:fld>
                    <a:endParaRPr lang="en-US" baseline="0"/>
                  </a:p>
                  <a:p>
                    <a:r>
                      <a:rPr lang="en-US" baseline="0"/>
                      <a:t> </a:t>
                    </a:r>
                    <a:fld id="{F402821D-EB38-4927-99EA-77D84D3E9184}" type="PERCENTAGE">
                      <a:rPr lang="en-US" baseline="0"/>
                      <a:pPr/>
                      <a:t>[PERCENTAGE]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36-4910-8B41-5493C4172D02}"/>
                </c:ext>
              </c:extLst>
            </c:dLbl>
            <c:dLbl>
              <c:idx val="2"/>
              <c:layout>
                <c:manualLayout>
                  <c:x val="-0.1316439980040329"/>
                  <c:y val="9.9178028815814681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r>
                      <a:rPr lang="en-US" baseline="0">
                        <a:solidFill>
                          <a:schemeClr val="bg1"/>
                        </a:solidFill>
                      </a:rPr>
                      <a:t>Educational Aide</a:t>
                    </a:r>
                  </a:p>
                  <a:p>
                    <a:pPr>
                      <a:defRPr sz="1200">
                        <a:solidFill>
                          <a:schemeClr val="bg1"/>
                        </a:solidFill>
                      </a:defRPr>
                    </a:pPr>
                    <a:fld id="{DEDAD052-33EE-4C7E-91D7-7392182E132F}" type="VALUE">
                      <a:rPr lang="en-US" baseline="0" smtClean="0">
                        <a:solidFill>
                          <a:schemeClr val="bg1"/>
                        </a:solidFill>
                      </a:rPr>
                      <a:pPr>
                        <a:defRPr sz="1200">
                          <a:solidFill>
                            <a:schemeClr val="bg1"/>
                          </a:solidFill>
                        </a:defRPr>
                      </a:pPr>
                      <a:t>[VALUE]</a:t>
                    </a:fld>
                    <a:endParaRPr lang="en-US" baseline="0">
                      <a:solidFill>
                        <a:schemeClr val="bg1"/>
                      </a:solidFill>
                    </a:endParaRPr>
                  </a:p>
                  <a:p>
                    <a:pPr>
                      <a:defRPr sz="1200">
                        <a:solidFill>
                          <a:schemeClr val="bg1"/>
                        </a:solidFill>
                      </a:defRPr>
                    </a:pPr>
                    <a:fld id="{DD349216-40B5-4FB9-B70D-0C7E9E0BF0D1}" type="PERCENTAGE">
                      <a:rPr lang="en-US" baseline="0" smtClean="0">
                        <a:solidFill>
                          <a:schemeClr val="bg1"/>
                        </a:solidFill>
                      </a:rPr>
                      <a:pPr>
                        <a:defRPr sz="1200">
                          <a:solidFill>
                            <a:schemeClr val="bg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9.1114711581494937E-2"/>
                      <c:h val="0.17381456840826592"/>
                    </c:manualLayout>
                  </c15:layout>
                  <c15:dlblFieldTable/>
                  <c15:showDataLabelsRange val="0"/>
                </c:ext>
                <c:ext xmlns:c16="http://schemas.microsoft.com/office/drawing/2014/chart" uri="{C3380CC4-5D6E-409C-BE32-E72D297353CC}">
                  <c16:uniqueId val="{00000005-D936-4910-8B41-5493C4172D02}"/>
                </c:ext>
              </c:extLst>
            </c:dLbl>
            <c:dLbl>
              <c:idx val="3"/>
              <c:layout>
                <c:manualLayout>
                  <c:x val="-0.10320194559770511"/>
                  <c:y val="-8.4470201838701894E-2"/>
                </c:manualLayout>
              </c:layout>
              <c:tx>
                <c:rich>
                  <a:bodyPr rot="1200000" spcFirstLastPara="1" vertOverflow="ellipsis" wrap="square" lIns="38100" tIns="19050" rIns="38100" bIns="19050" anchor="ctr" anchorCtr="1">
                    <a:spAutoFit/>
                  </a:bodyPr>
                  <a:lstStyle/>
                  <a:p>
                    <a:pPr>
                      <a:defRPr sz="1200" b="1" i="0" u="none" strike="noStrike" kern="1200" baseline="0">
                        <a:solidFill>
                          <a:schemeClr val="bg1"/>
                        </a:solidFill>
                        <a:latin typeface="+mn-lt"/>
                        <a:ea typeface="+mn-ea"/>
                        <a:cs typeface="+mn-cs"/>
                      </a:defRPr>
                    </a:pPr>
                    <a:r>
                      <a:rPr lang="en-US"/>
                      <a:t>Administrator</a:t>
                    </a:r>
                  </a:p>
                  <a:p>
                    <a:pPr>
                      <a:defRPr sz="1200">
                        <a:solidFill>
                          <a:schemeClr val="bg1"/>
                        </a:solidFill>
                      </a:defRPr>
                    </a:pPr>
                    <a:fld id="{5EAC1030-6C40-4EE9-ADBA-F99C7CC56815}" type="VALUE">
                      <a:rPr lang="en-US" smtClean="0"/>
                      <a:pPr>
                        <a:defRPr sz="1200">
                          <a:solidFill>
                            <a:schemeClr val="bg1"/>
                          </a:solidFill>
                        </a:defRPr>
                      </a:pPr>
                      <a:t>[VALUE]</a:t>
                    </a:fld>
                    <a:endParaRPr lang="en-US" baseline="0"/>
                  </a:p>
                  <a:p>
                    <a:pPr>
                      <a:defRPr sz="1200">
                        <a:solidFill>
                          <a:schemeClr val="bg1"/>
                        </a:solidFill>
                      </a:defRPr>
                    </a:pPr>
                    <a:r>
                      <a:rPr lang="en-US" baseline="0"/>
                      <a:t> </a:t>
                    </a:r>
                    <a:fld id="{8B9D1B73-423F-491F-9707-2951EAACD4E9}" type="PERCENTAGE">
                      <a:rPr lang="en-US" baseline="0"/>
                      <a:pPr>
                        <a:defRPr sz="1200">
                          <a:solidFill>
                            <a:schemeClr val="bg1"/>
                          </a:solidFill>
                        </a:defRPr>
                      </a:pPr>
                      <a:t>[PERCENTAGE]</a:t>
                    </a:fld>
                    <a:endParaRPr lang="en-US" baseline="0"/>
                  </a:p>
                </c:rich>
              </c:tx>
              <c:spPr>
                <a:noFill/>
                <a:ln>
                  <a:noFill/>
                </a:ln>
                <a:effectLst/>
              </c:spPr>
              <c:txPr>
                <a:bodyPr rot="1200000" spcFirstLastPara="1" vertOverflow="ellipsis"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936-4910-8B41-5493C4172D02}"/>
                </c:ext>
              </c:extLst>
            </c:dLbl>
            <c:dLbl>
              <c:idx val="4"/>
              <c:layout>
                <c:manualLayout>
                  <c:x val="1.3685370652813521E-2"/>
                  <c:y val="-1.1490749628120038E-2"/>
                </c:manualLayout>
              </c:layout>
              <c:tx>
                <c:rich>
                  <a:bodyPr/>
                  <a:lstStyle/>
                  <a:p>
                    <a:r>
                      <a:rPr lang="en-US" baseline="0">
                        <a:solidFill>
                          <a:schemeClr val="tx1"/>
                        </a:solidFill>
                      </a:rPr>
                      <a:t>Private School Educator</a:t>
                    </a:r>
                  </a:p>
                  <a:p>
                    <a:fld id="{50E00176-C6D9-42CD-83E0-66AC3AD2C824}" type="VALUE">
                      <a:rPr lang="en-US" baseline="0" smtClean="0">
                        <a:solidFill>
                          <a:schemeClr val="tx1"/>
                        </a:solidFill>
                      </a:rPr>
                      <a:pPr/>
                      <a:t>[VALUE]</a:t>
                    </a:fld>
                    <a:endParaRPr lang="en-US" baseline="0">
                      <a:solidFill>
                        <a:schemeClr val="tx1"/>
                      </a:solidFill>
                    </a:endParaRPr>
                  </a:p>
                  <a:p>
                    <a:r>
                      <a:rPr lang="en-US" baseline="0">
                        <a:solidFill>
                          <a:schemeClr val="tx1"/>
                        </a:solidFill>
                      </a:rPr>
                      <a:t> </a:t>
                    </a:r>
                    <a:fld id="{DB1D3473-E12F-47DD-BB18-413892EFB7EF}" type="PERCENTAGE">
                      <a:rPr lang="en-US" baseline="0">
                        <a:solidFill>
                          <a:schemeClr val="tx1"/>
                        </a:solidFill>
                      </a:rPr>
                      <a:pPr/>
                      <a:t>[PERCENTAGE]</a:t>
                    </a:fld>
                    <a:endParaRPr lang="en-US" baseline="0">
                      <a:solidFill>
                        <a:schemeClr val="tx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936-4910-8B41-5493C4172D02}"/>
                </c:ext>
              </c:extLst>
            </c:dLbl>
            <c:dLbl>
              <c:idx val="5"/>
              <c:layout>
                <c:manualLayout>
                  <c:x val="-1.2807168128945941E-2"/>
                  <c:y val="7.1794832378331477E-3"/>
                </c:manualLayout>
              </c:layout>
              <c:tx>
                <c:rich>
                  <a:bodyPr/>
                  <a:lstStyle/>
                  <a:p>
                    <a:r>
                      <a:rPr lang="en-US" baseline="0">
                        <a:solidFill>
                          <a:schemeClr val="tx1"/>
                        </a:solidFill>
                      </a:rPr>
                      <a:t>Pupil Services</a:t>
                    </a:r>
                  </a:p>
                  <a:p>
                    <a:fld id="{5BCBE792-4532-4528-9DF7-FD4AFC6E33B4}" type="VALUE">
                      <a:rPr lang="en-US" baseline="0" smtClean="0">
                        <a:solidFill>
                          <a:schemeClr val="tx1"/>
                        </a:solidFill>
                      </a:rPr>
                      <a:pPr/>
                      <a:t>[VALUE]</a:t>
                    </a:fld>
                    <a:endParaRPr lang="en-US" baseline="0">
                      <a:solidFill>
                        <a:schemeClr val="tx1"/>
                      </a:solidFill>
                    </a:endParaRPr>
                  </a:p>
                  <a:p>
                    <a:r>
                      <a:rPr lang="en-US" baseline="0">
                        <a:solidFill>
                          <a:schemeClr val="tx1"/>
                        </a:solidFill>
                      </a:rPr>
                      <a:t> </a:t>
                    </a:r>
                    <a:fld id="{68615576-92C6-4BFA-9D69-E093095C7408}" type="PERCENTAGE">
                      <a:rPr lang="en-US" baseline="0">
                        <a:solidFill>
                          <a:schemeClr val="tx1"/>
                        </a:solidFill>
                      </a:rPr>
                      <a:pPr/>
                      <a:t>[PERCENTAGE]</a:t>
                    </a:fld>
                    <a:endParaRPr lang="en-US" baseline="0">
                      <a:solidFill>
                        <a:schemeClr val="tx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manualLayout>
                      <c:w val="9.3150317846927663E-2"/>
                      <c:h val="9.3531163172127035E-2"/>
                    </c:manualLayout>
                  </c15:layout>
                  <c15:dlblFieldTable/>
                  <c15:showDataLabelsRange val="0"/>
                </c:ext>
                <c:ext xmlns:c16="http://schemas.microsoft.com/office/drawing/2014/chart" uri="{C3380CC4-5D6E-409C-BE32-E72D297353CC}">
                  <c16:uniqueId val="{0000000B-D936-4910-8B41-5493C4172D02}"/>
                </c:ext>
              </c:extLst>
            </c:dLbl>
            <c:dLbl>
              <c:idx val="6"/>
              <c:layout>
                <c:manualLayout>
                  <c:x val="-5.241746120000472E-2"/>
                  <c:y val="-5.9764321515736282E-2"/>
                </c:manualLayout>
              </c:layout>
              <c:tx>
                <c:rich>
                  <a:bodyPr/>
                  <a:lstStyle/>
                  <a:p>
                    <a:r>
                      <a:rPr lang="en-US" baseline="0"/>
                      <a:t>Pupil Activity</a:t>
                    </a:r>
                  </a:p>
                  <a:p>
                    <a:fld id="{6D3D10FF-BEEE-41A1-84D7-A401250D45B8}" type="VALUE">
                      <a:rPr lang="en-US" baseline="0" smtClean="0"/>
                      <a:pPr/>
                      <a:t>[VALUE]</a:t>
                    </a:fld>
                    <a:endParaRPr lang="en-US" baseline="0"/>
                  </a:p>
                  <a:p>
                    <a:r>
                      <a:rPr lang="en-US" baseline="0"/>
                      <a:t> </a:t>
                    </a:r>
                    <a:fld id="{8D8A9C0D-546E-4E19-B11B-C33F86E3DDC5}" type="PERCENTAGE">
                      <a:rPr lang="en-US" baseline="0"/>
                      <a:pPr/>
                      <a:t>[PERCENTAGE]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936-4910-8B41-5493C4172D0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'Creds by Category, 5 Years'!$A$3:$A$9</c:f>
              <c:strCache>
                <c:ptCount val="7"/>
                <c:pt idx="0">
                  <c:v>Teacher</c:v>
                </c:pt>
                <c:pt idx="1">
                  <c:v>Substitute</c:v>
                </c:pt>
                <c:pt idx="2">
                  <c:v>Educational Aide</c:v>
                </c:pt>
                <c:pt idx="3">
                  <c:v>Administrator</c:v>
                </c:pt>
                <c:pt idx="4">
                  <c:v>Private School Educator</c:v>
                </c:pt>
                <c:pt idx="5">
                  <c:v>Pupil Services</c:v>
                </c:pt>
                <c:pt idx="6">
                  <c:v>Pupil Activity</c:v>
                </c:pt>
              </c:strCache>
            </c:strRef>
          </c:cat>
          <c:val>
            <c:numRef>
              <c:f>'Creds by Category, 5 Years'!$F$3:$F$9</c:f>
              <c:numCache>
                <c:formatCode>#,##0</c:formatCode>
                <c:ptCount val="7"/>
                <c:pt idx="0">
                  <c:v>38370</c:v>
                </c:pt>
                <c:pt idx="1">
                  <c:v>31124</c:v>
                </c:pt>
                <c:pt idx="2">
                  <c:v>41505</c:v>
                </c:pt>
                <c:pt idx="3">
                  <c:v>5266</c:v>
                </c:pt>
                <c:pt idx="4">
                  <c:v>1323</c:v>
                </c:pt>
                <c:pt idx="5">
                  <c:v>4047</c:v>
                </c:pt>
                <c:pt idx="6">
                  <c:v>22091</c:v>
                </c:pt>
              </c:numCache>
            </c:numRef>
          </c:val>
          <c:extLst>
            <c:ext xmlns:c16="http://schemas.microsoft.com/office/drawing/2014/chart" uri="{C3380CC4-5D6E-409C-BE32-E72D297353CC}">
              <c16:uniqueId val="{0000000E-D936-4910-8B41-5493C4172D02}"/>
            </c:ext>
          </c:extLst>
        </c:ser>
        <c:dLbls>
          <c:dLblPos val="inEnd"/>
          <c:showLegendKey val="0"/>
          <c:showVal val="0"/>
          <c:showCatName val="0"/>
          <c:showSerName val="0"/>
          <c:showPercent val="1"/>
          <c:showBubbleSize val="0"/>
          <c:showLeaderLines val="1"/>
        </c:dLbls>
        <c:firstSliceAng val="196"/>
        <c:extLst>
          <c:ext xmlns:c15="http://schemas.microsoft.com/office/drawing/2012/chart" uri="{02D57815-91ED-43cb-92C2-25804820EDAC}">
            <c15:filteredPieSeries>
              <c15:ser>
                <c:idx val="0"/>
                <c:order val="0"/>
                <c:tx>
                  <c:strRef>
                    <c:extLst>
                      <c:ext uri="{02D57815-91ED-43cb-92C2-25804820EDAC}">
                        <c15:formulaRef>
                          <c15:sqref>'Creds by Category, 5 Years'!$B$2</c15:sqref>
                        </c15:formulaRef>
                      </c:ext>
                    </c:extLst>
                    <c:strCache>
                      <c:ptCount val="1"/>
                      <c:pt idx="0">
                        <c:v>2018</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936-4910-8B41-5493C4172D0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936-4910-8B41-5493C4172D0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936-4910-8B41-5493C4172D0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936-4910-8B41-5493C4172D0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8-D936-4910-8B41-5493C4172D0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A-D936-4910-8B41-5493C4172D02}"/>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C-D936-4910-8B41-5493C4172D0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'Creds by Category, 5 Years'!$A$3:$A$9</c15:sqref>
                        </c15:formulaRef>
                      </c:ext>
                    </c:extLst>
                    <c:strCache>
                      <c:ptCount val="7"/>
                      <c:pt idx="0">
                        <c:v>Teacher</c:v>
                      </c:pt>
                      <c:pt idx="1">
                        <c:v>Substitute</c:v>
                      </c:pt>
                      <c:pt idx="2">
                        <c:v>Educational Aide</c:v>
                      </c:pt>
                      <c:pt idx="3">
                        <c:v>Administrator</c:v>
                      </c:pt>
                      <c:pt idx="4">
                        <c:v>Private School Educator</c:v>
                      </c:pt>
                      <c:pt idx="5">
                        <c:v>Pupil Services</c:v>
                      </c:pt>
                      <c:pt idx="6">
                        <c:v>Pupil Activity</c:v>
                      </c:pt>
                    </c:strCache>
                  </c:strRef>
                </c:cat>
                <c:val>
                  <c:numRef>
                    <c:extLst>
                      <c:ext uri="{02D57815-91ED-43cb-92C2-25804820EDAC}">
                        <c15:formulaRef>
                          <c15:sqref>'Creds by Category, 5 Years'!$B$6:$B$9</c15:sqref>
                        </c15:formulaRef>
                      </c:ext>
                    </c:extLst>
                    <c:numCache>
                      <c:formatCode>General</c:formatCode>
                      <c:ptCount val="4"/>
                      <c:pt idx="0">
                        <c:v>6304</c:v>
                      </c:pt>
                      <c:pt idx="1">
                        <c:v>1034</c:v>
                      </c:pt>
                      <c:pt idx="2">
                        <c:v>4334</c:v>
                      </c:pt>
                      <c:pt idx="3">
                        <c:v>20360</c:v>
                      </c:pt>
                    </c:numCache>
                  </c:numRef>
                </c:val>
                <c:extLst>
                  <c:ext xmlns:c16="http://schemas.microsoft.com/office/drawing/2014/chart" uri="{C3380CC4-5D6E-409C-BE32-E72D297353CC}">
                    <c16:uniqueId val="{0000001D-D936-4910-8B41-5493C4172D02}"/>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'Creds by Category, 5 Years'!$C$2</c15:sqref>
                        </c15:formulaRef>
                      </c:ext>
                    </c:extLst>
                    <c:strCache>
                      <c:ptCount val="1"/>
                      <c:pt idx="0">
                        <c:v>2019</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1F-D936-4910-8B41-5493C4172D0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21-D936-4910-8B41-5493C4172D0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23-D936-4910-8B41-5493C4172D0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25-D936-4910-8B41-5493C4172D0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27-D936-4910-8B41-5493C4172D0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29-D936-4910-8B41-5493C4172D02}"/>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2B-D936-4910-8B41-5493C4172D0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'Creds by Category, 5 Years'!$A$3:$A$9</c15:sqref>
                        </c15:formulaRef>
                      </c:ext>
                    </c:extLst>
                    <c:strCache>
                      <c:ptCount val="7"/>
                      <c:pt idx="0">
                        <c:v>Teacher</c:v>
                      </c:pt>
                      <c:pt idx="1">
                        <c:v>Substitute</c:v>
                      </c:pt>
                      <c:pt idx="2">
                        <c:v>Educational Aide</c:v>
                      </c:pt>
                      <c:pt idx="3">
                        <c:v>Administrator</c:v>
                      </c:pt>
                      <c:pt idx="4">
                        <c:v>Private School Educator</c:v>
                      </c:pt>
                      <c:pt idx="5">
                        <c:v>Pupil Services</c:v>
                      </c:pt>
                      <c:pt idx="6">
                        <c:v>Pupil Activity</c:v>
                      </c:pt>
                    </c:strCache>
                  </c:strRef>
                </c:cat>
                <c:val>
                  <c:numRef>
                    <c:extLst xmlns:c15="http://schemas.microsoft.com/office/drawing/2012/chart">
                      <c:ext xmlns:c15="http://schemas.microsoft.com/office/drawing/2012/chart" uri="{02D57815-91ED-43cb-92C2-25804820EDAC}">
                        <c15:formulaRef>
                          <c15:sqref>'Creds by Category, 5 Years'!$C$6:$C$9</c15:sqref>
                        </c15:formulaRef>
                      </c:ext>
                    </c:extLst>
                    <c:numCache>
                      <c:formatCode>General</c:formatCode>
                      <c:ptCount val="4"/>
                      <c:pt idx="0">
                        <c:v>6402</c:v>
                      </c:pt>
                      <c:pt idx="1">
                        <c:v>960</c:v>
                      </c:pt>
                      <c:pt idx="2">
                        <c:v>4381</c:v>
                      </c:pt>
                      <c:pt idx="3">
                        <c:v>15891</c:v>
                      </c:pt>
                    </c:numCache>
                  </c:numRef>
                </c:val>
                <c:extLst xmlns:c15="http://schemas.microsoft.com/office/drawing/2012/chart">
                  <c:ext xmlns:c16="http://schemas.microsoft.com/office/drawing/2014/chart" uri="{C3380CC4-5D6E-409C-BE32-E72D297353CC}">
                    <c16:uniqueId val="{0000002C-D936-4910-8B41-5493C4172D02}"/>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'Creds by Category, 5 Years'!$D$2</c15:sqref>
                        </c15:formulaRef>
                      </c:ext>
                    </c:extLst>
                    <c:strCache>
                      <c:ptCount val="1"/>
                      <c:pt idx="0">
                        <c:v>2020</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2E-D936-4910-8B41-5493C4172D0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30-D936-4910-8B41-5493C4172D0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32-D936-4910-8B41-5493C4172D0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34-D936-4910-8B41-5493C4172D0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36-D936-4910-8B41-5493C4172D0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38-D936-4910-8B41-5493C4172D02}"/>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3A-D936-4910-8B41-5493C4172D0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'Creds by Category, 5 Years'!$A$3:$A$9</c15:sqref>
                        </c15:formulaRef>
                      </c:ext>
                    </c:extLst>
                    <c:strCache>
                      <c:ptCount val="7"/>
                      <c:pt idx="0">
                        <c:v>Teacher</c:v>
                      </c:pt>
                      <c:pt idx="1">
                        <c:v>Substitute</c:v>
                      </c:pt>
                      <c:pt idx="2">
                        <c:v>Educational Aide</c:v>
                      </c:pt>
                      <c:pt idx="3">
                        <c:v>Administrator</c:v>
                      </c:pt>
                      <c:pt idx="4">
                        <c:v>Private School Educator</c:v>
                      </c:pt>
                      <c:pt idx="5">
                        <c:v>Pupil Services</c:v>
                      </c:pt>
                      <c:pt idx="6">
                        <c:v>Pupil Activity</c:v>
                      </c:pt>
                    </c:strCache>
                  </c:strRef>
                </c:cat>
                <c:val>
                  <c:numRef>
                    <c:extLst xmlns:c15="http://schemas.microsoft.com/office/drawing/2012/chart">
                      <c:ext xmlns:c15="http://schemas.microsoft.com/office/drawing/2012/chart" uri="{02D57815-91ED-43cb-92C2-25804820EDAC}">
                        <c15:formulaRef>
                          <c15:sqref>'Creds by Category, 5 Years'!$D$6:$D$9</c15:sqref>
                        </c15:formulaRef>
                      </c:ext>
                    </c:extLst>
                    <c:numCache>
                      <c:formatCode>General</c:formatCode>
                      <c:ptCount val="4"/>
                      <c:pt idx="0">
                        <c:v>6147</c:v>
                      </c:pt>
                      <c:pt idx="1">
                        <c:v>803</c:v>
                      </c:pt>
                      <c:pt idx="2">
                        <c:v>3918</c:v>
                      </c:pt>
                      <c:pt idx="3">
                        <c:v>14391</c:v>
                      </c:pt>
                    </c:numCache>
                  </c:numRef>
                </c:val>
                <c:extLst xmlns:c15="http://schemas.microsoft.com/office/drawing/2012/chart">
                  <c:ext xmlns:c16="http://schemas.microsoft.com/office/drawing/2014/chart" uri="{C3380CC4-5D6E-409C-BE32-E72D297353CC}">
                    <c16:uniqueId val="{0000003B-D936-4910-8B41-5493C4172D02}"/>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'Creds by Category, 5 Years'!$E$2</c15:sqref>
                        </c15:formulaRef>
                      </c:ext>
                    </c:extLst>
                    <c:strCache>
                      <c:ptCount val="1"/>
                      <c:pt idx="0">
                        <c:v>2021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3D-D936-4910-8B41-5493C4172D0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3F-D936-4910-8B41-5493C4172D0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41-D936-4910-8B41-5493C4172D0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43-D936-4910-8B41-5493C4172D0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45-D936-4910-8B41-5493C4172D0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47-D936-4910-8B41-5493C4172D02}"/>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xmlns:c15="http://schemas.microsoft.com/office/drawing/2012/chart">
                    <c:ext xmlns:c16="http://schemas.microsoft.com/office/drawing/2014/chart" uri="{C3380CC4-5D6E-409C-BE32-E72D297353CC}">
                      <c16:uniqueId val="{00000049-D936-4910-8B41-5493C4172D0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'Creds by Category, 5 Years'!$A$3:$A$9</c15:sqref>
                        </c15:formulaRef>
                      </c:ext>
                    </c:extLst>
                    <c:strCache>
                      <c:ptCount val="7"/>
                      <c:pt idx="0">
                        <c:v>Teacher</c:v>
                      </c:pt>
                      <c:pt idx="1">
                        <c:v>Substitute</c:v>
                      </c:pt>
                      <c:pt idx="2">
                        <c:v>Educational Aide</c:v>
                      </c:pt>
                      <c:pt idx="3">
                        <c:v>Administrator</c:v>
                      </c:pt>
                      <c:pt idx="4">
                        <c:v>Private School Educator</c:v>
                      </c:pt>
                      <c:pt idx="5">
                        <c:v>Pupil Services</c:v>
                      </c:pt>
                      <c:pt idx="6">
                        <c:v>Pupil Activity</c:v>
                      </c:pt>
                    </c:strCache>
                  </c:strRef>
                </c:cat>
                <c:val>
                  <c:numRef>
                    <c:extLst xmlns:c15="http://schemas.microsoft.com/office/drawing/2012/chart">
                      <c:ext xmlns:c15="http://schemas.microsoft.com/office/drawing/2012/chart" uri="{02D57815-91ED-43cb-92C2-25804820EDAC}">
                        <c15:formulaRef>
                          <c15:sqref>'Creds by Category, 5 Years'!$E$6:$E$9</c15:sqref>
                        </c15:formulaRef>
                      </c:ext>
                    </c:extLst>
                    <c:numCache>
                      <c:formatCode>General</c:formatCode>
                      <c:ptCount val="4"/>
                      <c:pt idx="0">
                        <c:v>6360</c:v>
                      </c:pt>
                      <c:pt idx="1">
                        <c:v>1140</c:v>
                      </c:pt>
                      <c:pt idx="2">
                        <c:v>4252</c:v>
                      </c:pt>
                      <c:pt idx="3">
                        <c:v>19826</c:v>
                      </c:pt>
                    </c:numCache>
                  </c:numRef>
                </c:val>
                <c:extLst xmlns:c15="http://schemas.microsoft.com/office/drawing/2012/chart">
                  <c:ext xmlns:c16="http://schemas.microsoft.com/office/drawing/2014/chart" uri="{C3380CC4-5D6E-409C-BE32-E72D297353CC}">
                    <c16:uniqueId val="{0000004A-D936-4910-8B41-5493C4172D02}"/>
                  </c:ext>
                </c:extLst>
              </c15:ser>
            </c15:filteredPieSeries>
          </c:ext>
        </c:extLst>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Requests!$C$1</c:f>
              <c:strCache>
                <c:ptCount val="1"/>
                <c:pt idx="0">
                  <c:v>Number of Requests</c:v>
                </c:pt>
              </c:strCache>
            </c:strRef>
          </c:tx>
          <c:spPr>
            <a:solidFill>
              <a:schemeClr val="accent1">
                <a:alpha val="70000"/>
              </a:schemeClr>
            </a:solidFill>
            <a:ln>
              <a:noFill/>
            </a:ln>
            <a:effectLst/>
          </c:spPr>
          <c:invertIfNegative val="0"/>
          <c:cat>
            <c:strRef>
              <c:f>Requests!$B$2:$B$61</c:f>
              <c:strCache>
                <c:ptCount val="60"/>
                <c:pt idx="0">
                  <c:v>Jan, 2018</c:v>
                </c:pt>
                <c:pt idx="1">
                  <c:v>Feb, 2018</c:v>
                </c:pt>
                <c:pt idx="2">
                  <c:v>Mar, 2018</c:v>
                </c:pt>
                <c:pt idx="3">
                  <c:v>Apr, 2023</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pt idx="57">
                  <c:v>Oct, 2022</c:v>
                </c:pt>
                <c:pt idx="58">
                  <c:v>Nov, 2022</c:v>
                </c:pt>
                <c:pt idx="59">
                  <c:v>Dec, 2022</c:v>
                </c:pt>
              </c:strCache>
              <c:extLst/>
            </c:strRef>
          </c:cat>
          <c:val>
            <c:numRef>
              <c:f>Requests!$C$2:$C$61</c:f>
              <c:numCache>
                <c:formatCode>General</c:formatCode>
                <c:ptCount val="60"/>
                <c:pt idx="0">
                  <c:v>10231</c:v>
                </c:pt>
                <c:pt idx="1">
                  <c:v>8671</c:v>
                </c:pt>
                <c:pt idx="2">
                  <c:v>10401</c:v>
                </c:pt>
                <c:pt idx="3">
                  <c:v>16489</c:v>
                </c:pt>
                <c:pt idx="4">
                  <c:v>25459</c:v>
                </c:pt>
                <c:pt idx="5">
                  <c:v>24721</c:v>
                </c:pt>
                <c:pt idx="6">
                  <c:v>18599</c:v>
                </c:pt>
                <c:pt idx="7">
                  <c:v>19309</c:v>
                </c:pt>
                <c:pt idx="8">
                  <c:v>7195</c:v>
                </c:pt>
                <c:pt idx="9">
                  <c:v>7034</c:v>
                </c:pt>
                <c:pt idx="10">
                  <c:v>6974</c:v>
                </c:pt>
                <c:pt idx="11">
                  <c:v>5056</c:v>
                </c:pt>
                <c:pt idx="12">
                  <c:v>10122</c:v>
                </c:pt>
                <c:pt idx="13">
                  <c:v>9128</c:v>
                </c:pt>
                <c:pt idx="14">
                  <c:v>10582</c:v>
                </c:pt>
                <c:pt idx="15">
                  <c:v>15588</c:v>
                </c:pt>
                <c:pt idx="16">
                  <c:v>25611</c:v>
                </c:pt>
                <c:pt idx="17">
                  <c:v>22832</c:v>
                </c:pt>
                <c:pt idx="18">
                  <c:v>19995</c:v>
                </c:pt>
                <c:pt idx="19">
                  <c:v>19459</c:v>
                </c:pt>
                <c:pt idx="20">
                  <c:v>7609</c:v>
                </c:pt>
                <c:pt idx="21">
                  <c:v>6351</c:v>
                </c:pt>
                <c:pt idx="22">
                  <c:v>7031</c:v>
                </c:pt>
                <c:pt idx="23">
                  <c:v>5158</c:v>
                </c:pt>
                <c:pt idx="24">
                  <c:v>10590</c:v>
                </c:pt>
                <c:pt idx="25">
                  <c:v>9557</c:v>
                </c:pt>
                <c:pt idx="26">
                  <c:v>9702</c:v>
                </c:pt>
                <c:pt idx="27">
                  <c:v>11639</c:v>
                </c:pt>
                <c:pt idx="28">
                  <c:v>20920</c:v>
                </c:pt>
                <c:pt idx="29">
                  <c:v>22219</c:v>
                </c:pt>
                <c:pt idx="30">
                  <c:v>14110</c:v>
                </c:pt>
                <c:pt idx="31">
                  <c:v>15750</c:v>
                </c:pt>
                <c:pt idx="32">
                  <c:v>7449</c:v>
                </c:pt>
                <c:pt idx="33">
                  <c:v>7395</c:v>
                </c:pt>
                <c:pt idx="34">
                  <c:v>7879</c:v>
                </c:pt>
                <c:pt idx="35">
                  <c:v>2436</c:v>
                </c:pt>
                <c:pt idx="36">
                  <c:v>11481</c:v>
                </c:pt>
                <c:pt idx="37">
                  <c:v>8321</c:v>
                </c:pt>
                <c:pt idx="38">
                  <c:v>11624</c:v>
                </c:pt>
                <c:pt idx="39">
                  <c:v>14982</c:v>
                </c:pt>
                <c:pt idx="40">
                  <c:v>23697</c:v>
                </c:pt>
                <c:pt idx="41">
                  <c:v>25472</c:v>
                </c:pt>
                <c:pt idx="42">
                  <c:v>17550</c:v>
                </c:pt>
                <c:pt idx="43">
                  <c:v>19643</c:v>
                </c:pt>
                <c:pt idx="44">
                  <c:v>8612</c:v>
                </c:pt>
                <c:pt idx="45">
                  <c:v>7569</c:v>
                </c:pt>
                <c:pt idx="46">
                  <c:v>8918</c:v>
                </c:pt>
                <c:pt idx="47">
                  <c:v>6177</c:v>
                </c:pt>
                <c:pt idx="48">
                  <c:v>10751</c:v>
                </c:pt>
                <c:pt idx="49">
                  <c:v>9392</c:v>
                </c:pt>
                <c:pt idx="50">
                  <c:v>11438</c:v>
                </c:pt>
                <c:pt idx="51">
                  <c:v>13181</c:v>
                </c:pt>
                <c:pt idx="52">
                  <c:v>23264</c:v>
                </c:pt>
                <c:pt idx="53">
                  <c:v>23390</c:v>
                </c:pt>
                <c:pt idx="54">
                  <c:v>18373</c:v>
                </c:pt>
                <c:pt idx="55">
                  <c:v>24375</c:v>
                </c:pt>
                <c:pt idx="56">
                  <c:v>10220</c:v>
                </c:pt>
                <c:pt idx="57">
                  <c:v>8487</c:v>
                </c:pt>
                <c:pt idx="58">
                  <c:v>9661</c:v>
                </c:pt>
                <c:pt idx="59">
                  <c:v>5948</c:v>
                </c:pt>
              </c:numCache>
              <c:extLst/>
            </c:numRef>
          </c:val>
          <c:extLst>
            <c:ext xmlns:c16="http://schemas.microsoft.com/office/drawing/2014/chart" uri="{C3380CC4-5D6E-409C-BE32-E72D297353CC}">
              <c16:uniqueId val="{00000000-C20F-4489-96EF-E736690DC380}"/>
            </c:ext>
          </c:extLst>
        </c:ser>
        <c:dLbls>
          <c:showLegendKey val="0"/>
          <c:showVal val="0"/>
          <c:showCatName val="0"/>
          <c:showSerName val="0"/>
          <c:showPercent val="0"/>
          <c:showBubbleSize val="0"/>
        </c:dLbls>
        <c:gapWidth val="80"/>
        <c:overlap val="25"/>
        <c:axId val="643121824"/>
        <c:axId val="724931664"/>
      </c:barChart>
      <c:catAx>
        <c:axId val="64312182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2700000" spcFirstLastPara="1" vertOverflow="ellipsis"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24931664"/>
        <c:crosses val="autoZero"/>
        <c:auto val="1"/>
        <c:lblAlgn val="ctr"/>
        <c:lblOffset val="100"/>
        <c:noMultiLvlLbl val="0"/>
      </c:catAx>
      <c:valAx>
        <c:axId val="72493166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64312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Processing!$C$1</c:f>
              <c:strCache>
                <c:ptCount val="1"/>
                <c:pt idx="0">
                  <c:v>Initial Review Time</c:v>
                </c:pt>
              </c:strCache>
            </c:strRef>
          </c:tx>
          <c:spPr>
            <a:ln w="34925" cap="rnd">
              <a:solidFill>
                <a:srgbClr val="C00000"/>
              </a:solidFill>
              <a:round/>
            </a:ln>
            <a:effectLst>
              <a:outerShdw blurRad="40000" dist="23000" dir="5400000" rotWithShape="0">
                <a:srgbClr val="000000">
                  <a:alpha val="35000"/>
                </a:srgbClr>
              </a:outerShdw>
            </a:effectLst>
          </c:spPr>
          <c:marker>
            <c:symbol val="none"/>
          </c:marker>
          <c:cat>
            <c:strRef>
              <c:f>Processing!$B$2:$B$61</c:f>
              <c:strCache>
                <c:ptCount val="60"/>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pt idx="57">
                  <c:v>Oct, 2022</c:v>
                </c:pt>
                <c:pt idx="58">
                  <c:v>Nov, 2022</c:v>
                </c:pt>
                <c:pt idx="59">
                  <c:v>Dec, 2022</c:v>
                </c:pt>
              </c:strCache>
            </c:strRef>
          </c:cat>
          <c:val>
            <c:numRef>
              <c:f>Processing!$C$2:$C$61</c:f>
              <c:numCache>
                <c:formatCode>General</c:formatCode>
                <c:ptCount val="60"/>
                <c:pt idx="0">
                  <c:v>0.31598756341024381</c:v>
                </c:pt>
                <c:pt idx="1">
                  <c:v>0.5941097323964718</c:v>
                </c:pt>
                <c:pt idx="2">
                  <c:v>1.5758984242149416</c:v>
                </c:pt>
                <c:pt idx="3">
                  <c:v>1.8052898610995591</c:v>
                </c:pt>
                <c:pt idx="4">
                  <c:v>2.5494943166562249</c:v>
                </c:pt>
                <c:pt idx="5">
                  <c:v>4.9180624118476723</c:v>
                </c:pt>
                <c:pt idx="6">
                  <c:v>6.1043298750793991</c:v>
                </c:pt>
                <c:pt idx="7">
                  <c:v>4.6409798671030451</c:v>
                </c:pt>
                <c:pt idx="8">
                  <c:v>4.1014524407557058</c:v>
                </c:pt>
                <c:pt idx="9">
                  <c:v>1.6528093076049943</c:v>
                </c:pt>
                <c:pt idx="10">
                  <c:v>1.2509834775767112</c:v>
                </c:pt>
                <c:pt idx="11">
                  <c:v>0.55624426078971534</c:v>
                </c:pt>
                <c:pt idx="12">
                  <c:v>1.6359614884205047</c:v>
                </c:pt>
                <c:pt idx="13">
                  <c:v>1.7080456718003187</c:v>
                </c:pt>
                <c:pt idx="14">
                  <c:v>2.4898580121703855</c:v>
                </c:pt>
                <c:pt idx="15">
                  <c:v>4.0141218760698392</c:v>
                </c:pt>
                <c:pt idx="16">
                  <c:v>3.3972081806798684</c:v>
                </c:pt>
                <c:pt idx="17">
                  <c:v>3.4077752153245164</c:v>
                </c:pt>
                <c:pt idx="18">
                  <c:v>5.9239992387235931</c:v>
                </c:pt>
                <c:pt idx="19">
                  <c:v>6.6946057682842799</c:v>
                </c:pt>
                <c:pt idx="20">
                  <c:v>4.8538967510464417</c:v>
                </c:pt>
                <c:pt idx="21">
                  <c:v>1.7236048848353687</c:v>
                </c:pt>
                <c:pt idx="22">
                  <c:v>3.4612010796221324</c:v>
                </c:pt>
                <c:pt idx="23">
                  <c:v>2.2963954685890835</c:v>
                </c:pt>
                <c:pt idx="24">
                  <c:v>1.0550447761194031</c:v>
                </c:pt>
                <c:pt idx="25">
                  <c:v>1.1114422703122975</c:v>
                </c:pt>
                <c:pt idx="26">
                  <c:v>0.97522123893805313</c:v>
                </c:pt>
                <c:pt idx="27">
                  <c:v>2.2943769359066</c:v>
                </c:pt>
                <c:pt idx="28">
                  <c:v>2.0468118957287968</c:v>
                </c:pt>
                <c:pt idx="29">
                  <c:v>1.9550889179141968</c:v>
                </c:pt>
                <c:pt idx="30">
                  <c:v>1.7185647425897035</c:v>
                </c:pt>
                <c:pt idx="31">
                  <c:v>1.5512164777439867</c:v>
                </c:pt>
                <c:pt idx="32">
                  <c:v>1.0126642206178247</c:v>
                </c:pt>
                <c:pt idx="33">
                  <c:v>0.88730512249443205</c:v>
                </c:pt>
                <c:pt idx="34">
                  <c:v>1.3822850991849915</c:v>
                </c:pt>
                <c:pt idx="35">
                  <c:v>1.0266045892916529</c:v>
                </c:pt>
                <c:pt idx="36">
                  <c:v>1.9573643410852712</c:v>
                </c:pt>
                <c:pt idx="37">
                  <c:v>3.8253591669961775</c:v>
                </c:pt>
                <c:pt idx="38">
                  <c:v>2.4243342892257274</c:v>
                </c:pt>
                <c:pt idx="39">
                  <c:v>2.957420214982085</c:v>
                </c:pt>
                <c:pt idx="40">
                  <c:v>1.7448109412711184</c:v>
                </c:pt>
                <c:pt idx="41">
                  <c:v>2.4446347920884599</c:v>
                </c:pt>
                <c:pt idx="42">
                  <c:v>3.5409046608954879</c:v>
                </c:pt>
                <c:pt idx="43">
                  <c:v>3.217994832564973</c:v>
                </c:pt>
                <c:pt idx="44">
                  <c:v>2.6256915803239109</c:v>
                </c:pt>
                <c:pt idx="45">
                  <c:v>1.5919482386772106</c:v>
                </c:pt>
                <c:pt idx="46">
                  <c:v>1.4612742775935577</c:v>
                </c:pt>
                <c:pt idx="47">
                  <c:v>0.41434614028903771</c:v>
                </c:pt>
                <c:pt idx="48">
                  <c:v>1.293235831809872</c:v>
                </c:pt>
                <c:pt idx="49">
                  <c:v>1.5507078507078507</c:v>
                </c:pt>
                <c:pt idx="50">
                  <c:v>2.3062619633579438</c:v>
                </c:pt>
                <c:pt idx="51">
                  <c:v>1.4664577957980096</c:v>
                </c:pt>
                <c:pt idx="52">
                  <c:v>1.4446991404011462</c:v>
                </c:pt>
                <c:pt idx="53">
                  <c:v>2.0965144771715756</c:v>
                </c:pt>
                <c:pt idx="54">
                  <c:v>2.7441564452672993</c:v>
                </c:pt>
                <c:pt idx="55">
                  <c:v>2.7303484505277362</c:v>
                </c:pt>
                <c:pt idx="56">
                  <c:v>3.7840643046667708</c:v>
                </c:pt>
                <c:pt idx="57">
                  <c:v>3.4192800488102502</c:v>
                </c:pt>
                <c:pt idx="58">
                  <c:v>2.7137447092893741</c:v>
                </c:pt>
                <c:pt idx="59">
                  <c:v>1.0540830945558739</c:v>
                </c:pt>
              </c:numCache>
            </c:numRef>
          </c:val>
          <c:smooth val="0"/>
          <c:extLst>
            <c:ext xmlns:c16="http://schemas.microsoft.com/office/drawing/2014/chart" uri="{C3380CC4-5D6E-409C-BE32-E72D297353CC}">
              <c16:uniqueId val="{00000000-88C1-4F20-9C1B-8E9BCD32DBD2}"/>
            </c:ext>
          </c:extLst>
        </c:ser>
        <c:dLbls>
          <c:showLegendKey val="0"/>
          <c:showVal val="0"/>
          <c:showCatName val="0"/>
          <c:showSerName val="0"/>
          <c:showPercent val="0"/>
          <c:showBubbleSize val="0"/>
        </c:dLbls>
        <c:smooth val="0"/>
        <c:axId val="726930896"/>
        <c:axId val="642085120"/>
      </c:lineChart>
      <c:catAx>
        <c:axId val="726930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085120"/>
        <c:crosses val="autoZero"/>
        <c:auto val="1"/>
        <c:lblAlgn val="ctr"/>
        <c:lblOffset val="100"/>
        <c:noMultiLvlLbl val="0"/>
      </c:catAx>
      <c:valAx>
        <c:axId val="642085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6930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'Processing and Requests'!$D$1</c:f>
              <c:strCache>
                <c:ptCount val="1"/>
                <c:pt idx="0">
                  <c:v>Number of Requests</c:v>
                </c:pt>
              </c:strCache>
            </c:strRef>
          </c:tx>
          <c:spPr>
            <a:solidFill>
              <a:schemeClr val="accent1"/>
            </a:solidFill>
            <a:ln>
              <a:noFill/>
            </a:ln>
            <a:effectLst/>
          </c:spPr>
          <c:invertIfNegative val="0"/>
          <c:cat>
            <c:strRef>
              <c:f>'Processing and Requests'!$B$2:$B$61</c:f>
              <c:strCache>
                <c:ptCount val="60"/>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pt idx="57">
                  <c:v>Oct, 2022</c:v>
                </c:pt>
                <c:pt idx="58">
                  <c:v>Nov, 2022</c:v>
                </c:pt>
                <c:pt idx="59">
                  <c:v>Dec, 2022</c:v>
                </c:pt>
              </c:strCache>
            </c:strRef>
          </c:cat>
          <c:val>
            <c:numRef>
              <c:f>'Processing and Requests'!$D$2:$D$61</c:f>
              <c:numCache>
                <c:formatCode>General</c:formatCode>
                <c:ptCount val="60"/>
                <c:pt idx="0">
                  <c:v>10231</c:v>
                </c:pt>
                <c:pt idx="1">
                  <c:v>8671</c:v>
                </c:pt>
                <c:pt idx="2">
                  <c:v>10401</c:v>
                </c:pt>
                <c:pt idx="3">
                  <c:v>16489</c:v>
                </c:pt>
                <c:pt idx="4">
                  <c:v>25459</c:v>
                </c:pt>
                <c:pt idx="5">
                  <c:v>24721</c:v>
                </c:pt>
                <c:pt idx="6">
                  <c:v>18599</c:v>
                </c:pt>
                <c:pt idx="7">
                  <c:v>19309</c:v>
                </c:pt>
                <c:pt idx="8">
                  <c:v>7195</c:v>
                </c:pt>
                <c:pt idx="9">
                  <c:v>7034</c:v>
                </c:pt>
                <c:pt idx="10">
                  <c:v>6974</c:v>
                </c:pt>
                <c:pt idx="11">
                  <c:v>5056</c:v>
                </c:pt>
                <c:pt idx="12">
                  <c:v>10122</c:v>
                </c:pt>
                <c:pt idx="13">
                  <c:v>9128</c:v>
                </c:pt>
                <c:pt idx="14">
                  <c:v>10582</c:v>
                </c:pt>
                <c:pt idx="15">
                  <c:v>15588</c:v>
                </c:pt>
                <c:pt idx="16">
                  <c:v>25611</c:v>
                </c:pt>
                <c:pt idx="17">
                  <c:v>22832</c:v>
                </c:pt>
                <c:pt idx="18">
                  <c:v>19995</c:v>
                </c:pt>
                <c:pt idx="19">
                  <c:v>19459</c:v>
                </c:pt>
                <c:pt idx="20">
                  <c:v>7609</c:v>
                </c:pt>
                <c:pt idx="21">
                  <c:v>6351</c:v>
                </c:pt>
                <c:pt idx="22">
                  <c:v>7031</c:v>
                </c:pt>
                <c:pt idx="23">
                  <c:v>5158</c:v>
                </c:pt>
                <c:pt idx="24">
                  <c:v>10590</c:v>
                </c:pt>
                <c:pt idx="25">
                  <c:v>9557</c:v>
                </c:pt>
                <c:pt idx="26">
                  <c:v>9702</c:v>
                </c:pt>
                <c:pt idx="27">
                  <c:v>11639</c:v>
                </c:pt>
                <c:pt idx="28">
                  <c:v>20920</c:v>
                </c:pt>
                <c:pt idx="29">
                  <c:v>22219</c:v>
                </c:pt>
                <c:pt idx="30">
                  <c:v>14110</c:v>
                </c:pt>
                <c:pt idx="31">
                  <c:v>15750</c:v>
                </c:pt>
                <c:pt idx="32">
                  <c:v>7449</c:v>
                </c:pt>
                <c:pt idx="33">
                  <c:v>7395</c:v>
                </c:pt>
                <c:pt idx="34">
                  <c:v>7879</c:v>
                </c:pt>
                <c:pt idx="35">
                  <c:v>2436</c:v>
                </c:pt>
                <c:pt idx="36">
                  <c:v>11481</c:v>
                </c:pt>
                <c:pt idx="37">
                  <c:v>8321</c:v>
                </c:pt>
                <c:pt idx="38">
                  <c:v>11624</c:v>
                </c:pt>
                <c:pt idx="39">
                  <c:v>14982</c:v>
                </c:pt>
                <c:pt idx="40">
                  <c:v>23697</c:v>
                </c:pt>
                <c:pt idx="41">
                  <c:v>25472</c:v>
                </c:pt>
                <c:pt idx="42">
                  <c:v>17550</c:v>
                </c:pt>
                <c:pt idx="43">
                  <c:v>19643</c:v>
                </c:pt>
                <c:pt idx="44">
                  <c:v>8612</c:v>
                </c:pt>
                <c:pt idx="45">
                  <c:v>7569</c:v>
                </c:pt>
                <c:pt idx="46">
                  <c:v>8918</c:v>
                </c:pt>
                <c:pt idx="47">
                  <c:v>6177</c:v>
                </c:pt>
                <c:pt idx="48">
                  <c:v>10751</c:v>
                </c:pt>
                <c:pt idx="49">
                  <c:v>9392</c:v>
                </c:pt>
                <c:pt idx="50">
                  <c:v>11438</c:v>
                </c:pt>
                <c:pt idx="51">
                  <c:v>13181</c:v>
                </c:pt>
                <c:pt idx="52">
                  <c:v>23264</c:v>
                </c:pt>
                <c:pt idx="53">
                  <c:v>23390</c:v>
                </c:pt>
                <c:pt idx="54">
                  <c:v>18373</c:v>
                </c:pt>
                <c:pt idx="55">
                  <c:v>24375</c:v>
                </c:pt>
                <c:pt idx="56">
                  <c:v>10220</c:v>
                </c:pt>
                <c:pt idx="57">
                  <c:v>8487</c:v>
                </c:pt>
                <c:pt idx="58">
                  <c:v>9661</c:v>
                </c:pt>
                <c:pt idx="59">
                  <c:v>5948</c:v>
                </c:pt>
              </c:numCache>
            </c:numRef>
          </c:val>
          <c:extLst>
            <c:ext xmlns:c16="http://schemas.microsoft.com/office/drawing/2014/chart" uri="{C3380CC4-5D6E-409C-BE32-E72D297353CC}">
              <c16:uniqueId val="{00000000-2C02-4CBC-BB7C-016081CDD90B}"/>
            </c:ext>
          </c:extLst>
        </c:ser>
        <c:dLbls>
          <c:showLegendKey val="0"/>
          <c:showVal val="0"/>
          <c:showCatName val="0"/>
          <c:showSerName val="0"/>
          <c:showPercent val="0"/>
          <c:showBubbleSize val="0"/>
        </c:dLbls>
        <c:gapWidth val="75"/>
        <c:axId val="930978368"/>
        <c:axId val="845549824"/>
      </c:barChart>
      <c:lineChart>
        <c:grouping val="standard"/>
        <c:varyColors val="0"/>
        <c:ser>
          <c:idx val="0"/>
          <c:order val="0"/>
          <c:tx>
            <c:strRef>
              <c:f>'Processing and Requests'!$C$1</c:f>
              <c:strCache>
                <c:ptCount val="1"/>
                <c:pt idx="0">
                  <c:v>Initial Review Time</c:v>
                </c:pt>
              </c:strCache>
            </c:strRef>
          </c:tx>
          <c:spPr>
            <a:ln w="38100" cap="rnd">
              <a:solidFill>
                <a:srgbClr val="C00000"/>
              </a:solidFill>
              <a:round/>
            </a:ln>
            <a:effectLst/>
          </c:spPr>
          <c:marker>
            <c:symbol val="none"/>
          </c:marker>
          <c:cat>
            <c:strRef>
              <c:f>'Processing and Requests'!$B$2:$B$61</c:f>
              <c:strCache>
                <c:ptCount val="60"/>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pt idx="57">
                  <c:v>Oct, 2022</c:v>
                </c:pt>
                <c:pt idx="58">
                  <c:v>Nov, 2022</c:v>
                </c:pt>
                <c:pt idx="59">
                  <c:v>Dec, 2022</c:v>
                </c:pt>
              </c:strCache>
            </c:strRef>
          </c:cat>
          <c:val>
            <c:numRef>
              <c:f>'Processing and Requests'!$C$2:$C$61</c:f>
              <c:numCache>
                <c:formatCode>General</c:formatCode>
                <c:ptCount val="60"/>
                <c:pt idx="0">
                  <c:v>0.31598756341024381</c:v>
                </c:pt>
                <c:pt idx="1">
                  <c:v>0.5941097323964718</c:v>
                </c:pt>
                <c:pt idx="2">
                  <c:v>1.5758984242149416</c:v>
                </c:pt>
                <c:pt idx="3">
                  <c:v>1.8052898610995591</c:v>
                </c:pt>
                <c:pt idx="4">
                  <c:v>2.5494943166562249</c:v>
                </c:pt>
                <c:pt idx="5">
                  <c:v>4.9180624118476723</c:v>
                </c:pt>
                <c:pt idx="6">
                  <c:v>6.1043298750793991</c:v>
                </c:pt>
                <c:pt idx="7">
                  <c:v>4.6409798671030451</c:v>
                </c:pt>
                <c:pt idx="8">
                  <c:v>4.1014524407557058</c:v>
                </c:pt>
                <c:pt idx="9">
                  <c:v>1.6528093076049943</c:v>
                </c:pt>
                <c:pt idx="10">
                  <c:v>1.2509834775767112</c:v>
                </c:pt>
                <c:pt idx="11">
                  <c:v>0.55624426078971534</c:v>
                </c:pt>
                <c:pt idx="12">
                  <c:v>1.6359614884205047</c:v>
                </c:pt>
                <c:pt idx="13">
                  <c:v>1.7080456718003187</c:v>
                </c:pt>
                <c:pt idx="14">
                  <c:v>2.4898580121703855</c:v>
                </c:pt>
                <c:pt idx="15">
                  <c:v>4.0141218760698392</c:v>
                </c:pt>
                <c:pt idx="16">
                  <c:v>3.3972081806798684</c:v>
                </c:pt>
                <c:pt idx="17">
                  <c:v>3.4077752153245164</c:v>
                </c:pt>
                <c:pt idx="18">
                  <c:v>5.9239992387235931</c:v>
                </c:pt>
                <c:pt idx="19">
                  <c:v>6.6946057682842799</c:v>
                </c:pt>
                <c:pt idx="20">
                  <c:v>4.8538967510464417</c:v>
                </c:pt>
                <c:pt idx="21">
                  <c:v>1.7236048848353687</c:v>
                </c:pt>
                <c:pt idx="22">
                  <c:v>3.4612010796221324</c:v>
                </c:pt>
                <c:pt idx="23">
                  <c:v>2.2963954685890835</c:v>
                </c:pt>
                <c:pt idx="24">
                  <c:v>1.0550447761194031</c:v>
                </c:pt>
                <c:pt idx="25">
                  <c:v>1.1114422703122975</c:v>
                </c:pt>
                <c:pt idx="26">
                  <c:v>0.97522123893805313</c:v>
                </c:pt>
                <c:pt idx="27">
                  <c:v>2.2943769359066</c:v>
                </c:pt>
                <c:pt idx="28">
                  <c:v>2.0468118957287968</c:v>
                </c:pt>
                <c:pt idx="29">
                  <c:v>1.9550889179141968</c:v>
                </c:pt>
                <c:pt idx="30">
                  <c:v>1.7185647425897035</c:v>
                </c:pt>
                <c:pt idx="31">
                  <c:v>1.5512164777439867</c:v>
                </c:pt>
                <c:pt idx="32">
                  <c:v>1.0126642206178247</c:v>
                </c:pt>
                <c:pt idx="33">
                  <c:v>0.88730512249443205</c:v>
                </c:pt>
                <c:pt idx="34">
                  <c:v>1.3822850991849915</c:v>
                </c:pt>
                <c:pt idx="35">
                  <c:v>1.0266045892916529</c:v>
                </c:pt>
                <c:pt idx="36">
                  <c:v>1.9573643410852712</c:v>
                </c:pt>
                <c:pt idx="37">
                  <c:v>3.8253591669961775</c:v>
                </c:pt>
                <c:pt idx="38">
                  <c:v>2.4243342892257274</c:v>
                </c:pt>
                <c:pt idx="39">
                  <c:v>2.957420214982085</c:v>
                </c:pt>
                <c:pt idx="40">
                  <c:v>1.7448109412711184</c:v>
                </c:pt>
                <c:pt idx="41">
                  <c:v>2.4446347920884599</c:v>
                </c:pt>
                <c:pt idx="42">
                  <c:v>3.5409046608954879</c:v>
                </c:pt>
                <c:pt idx="43">
                  <c:v>3.217994832564973</c:v>
                </c:pt>
                <c:pt idx="44">
                  <c:v>2.6256915803239109</c:v>
                </c:pt>
                <c:pt idx="45">
                  <c:v>1.5919482386772106</c:v>
                </c:pt>
                <c:pt idx="46">
                  <c:v>1.4612742775935577</c:v>
                </c:pt>
                <c:pt idx="47">
                  <c:v>0.41434614028903771</c:v>
                </c:pt>
                <c:pt idx="48">
                  <c:v>1.293235831809872</c:v>
                </c:pt>
                <c:pt idx="49">
                  <c:v>1.5507078507078507</c:v>
                </c:pt>
                <c:pt idx="50">
                  <c:v>2.3062619633579438</c:v>
                </c:pt>
                <c:pt idx="51">
                  <c:v>1.4664577957980096</c:v>
                </c:pt>
                <c:pt idx="52">
                  <c:v>1.4446991404011462</c:v>
                </c:pt>
                <c:pt idx="53">
                  <c:v>2.0965144771715756</c:v>
                </c:pt>
                <c:pt idx="54">
                  <c:v>2.7441564452672993</c:v>
                </c:pt>
                <c:pt idx="55">
                  <c:v>2.7303484505277362</c:v>
                </c:pt>
                <c:pt idx="56">
                  <c:v>3.7840643046667708</c:v>
                </c:pt>
                <c:pt idx="57">
                  <c:v>3.4192800488102502</c:v>
                </c:pt>
                <c:pt idx="58">
                  <c:v>2.7137447092893741</c:v>
                </c:pt>
                <c:pt idx="59">
                  <c:v>1.0540830945558739</c:v>
                </c:pt>
              </c:numCache>
            </c:numRef>
          </c:val>
          <c:smooth val="0"/>
          <c:extLst>
            <c:ext xmlns:c16="http://schemas.microsoft.com/office/drawing/2014/chart" uri="{C3380CC4-5D6E-409C-BE32-E72D297353CC}">
              <c16:uniqueId val="{00000001-2C02-4CBC-BB7C-016081CDD90B}"/>
            </c:ext>
          </c:extLst>
        </c:ser>
        <c:dLbls>
          <c:showLegendKey val="0"/>
          <c:showVal val="0"/>
          <c:showCatName val="0"/>
          <c:showSerName val="0"/>
          <c:showPercent val="0"/>
          <c:showBubbleSize val="0"/>
        </c:dLbls>
        <c:marker val="1"/>
        <c:smooth val="0"/>
        <c:axId val="851116944"/>
        <c:axId val="845536864"/>
      </c:lineChart>
      <c:catAx>
        <c:axId val="85111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5536864"/>
        <c:crosses val="autoZero"/>
        <c:auto val="1"/>
        <c:lblAlgn val="ctr"/>
        <c:lblOffset val="100"/>
        <c:noMultiLvlLbl val="0"/>
      </c:catAx>
      <c:valAx>
        <c:axId val="84553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1116944"/>
        <c:crosses val="autoZero"/>
        <c:crossBetween val="between"/>
      </c:valAx>
      <c:valAx>
        <c:axId val="84554982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978368"/>
        <c:crosses val="max"/>
        <c:crossBetween val="between"/>
      </c:valAx>
      <c:catAx>
        <c:axId val="930978368"/>
        <c:scaling>
          <c:orientation val="minMax"/>
        </c:scaling>
        <c:delete val="1"/>
        <c:axPos val="b"/>
        <c:numFmt formatCode="General" sourceLinked="1"/>
        <c:majorTickMark val="out"/>
        <c:minorTickMark val="none"/>
        <c:tickLblPos val="nextTo"/>
        <c:crossAx val="8455498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Teaching in Schools</c:v>
          </c:tx>
          <c:spPr>
            <a:solidFill>
              <a:srgbClr val="0033CC">
                <a:alpha val="50196"/>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no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Data!$A$10:$A$14</c:f>
              <c:numCache>
                <c:formatCode>General</c:formatCode>
                <c:ptCount val="5"/>
                <c:pt idx="0">
                  <c:v>2018</c:v>
                </c:pt>
                <c:pt idx="1">
                  <c:v>2019</c:v>
                </c:pt>
                <c:pt idx="2">
                  <c:v>2020</c:v>
                </c:pt>
                <c:pt idx="3">
                  <c:v>2021</c:v>
                </c:pt>
                <c:pt idx="4">
                  <c:v>2022</c:v>
                </c:pt>
              </c:numCache>
            </c:numRef>
          </c:cat>
          <c:val>
            <c:numRef>
              <c:f>Data!$B$10:$B$14</c:f>
              <c:numCache>
                <c:formatCode>#,##0</c:formatCode>
                <c:ptCount val="5"/>
                <c:pt idx="0">
                  <c:v>107660</c:v>
                </c:pt>
                <c:pt idx="1">
                  <c:v>109479</c:v>
                </c:pt>
                <c:pt idx="2">
                  <c:v>110049</c:v>
                </c:pt>
                <c:pt idx="3">
                  <c:v>110337</c:v>
                </c:pt>
                <c:pt idx="4">
                  <c:v>110147</c:v>
                </c:pt>
              </c:numCache>
            </c:numRef>
          </c:val>
          <c:extLst>
            <c:ext xmlns:c16="http://schemas.microsoft.com/office/drawing/2014/chart" uri="{C3380CC4-5D6E-409C-BE32-E72D297353CC}">
              <c16:uniqueId val="{00000000-B138-43B2-B3CD-9944D3EC8B76}"/>
            </c:ext>
          </c:extLst>
        </c:ser>
        <c:ser>
          <c:idx val="1"/>
          <c:order val="1"/>
          <c:tx>
            <c:v>Working in Schools</c:v>
          </c:tx>
          <c:spPr>
            <a:solidFill>
              <a:srgbClr val="777777">
                <a:alpha val="50196"/>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no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Data!$A$10:$A$14</c:f>
              <c:numCache>
                <c:formatCode>General</c:formatCode>
                <c:ptCount val="5"/>
                <c:pt idx="0">
                  <c:v>2018</c:v>
                </c:pt>
                <c:pt idx="1">
                  <c:v>2019</c:v>
                </c:pt>
                <c:pt idx="2">
                  <c:v>2020</c:v>
                </c:pt>
                <c:pt idx="3">
                  <c:v>2021</c:v>
                </c:pt>
                <c:pt idx="4">
                  <c:v>2022</c:v>
                </c:pt>
              </c:numCache>
            </c:numRef>
          </c:cat>
          <c:val>
            <c:numRef>
              <c:f>Data!$C$10:$C$14</c:f>
              <c:numCache>
                <c:formatCode>#,##0</c:formatCode>
                <c:ptCount val="5"/>
                <c:pt idx="0">
                  <c:v>133479</c:v>
                </c:pt>
                <c:pt idx="1">
                  <c:v>134381</c:v>
                </c:pt>
                <c:pt idx="2">
                  <c:v>136254</c:v>
                </c:pt>
                <c:pt idx="3">
                  <c:v>136913</c:v>
                </c:pt>
                <c:pt idx="4">
                  <c:v>138186</c:v>
                </c:pt>
              </c:numCache>
            </c:numRef>
          </c:val>
          <c:extLst>
            <c:ext xmlns:c16="http://schemas.microsoft.com/office/drawing/2014/chart" uri="{C3380CC4-5D6E-409C-BE32-E72D297353CC}">
              <c16:uniqueId val="{00000001-B138-43B2-B3CD-9944D3EC8B76}"/>
            </c:ext>
          </c:extLst>
        </c:ser>
        <c:ser>
          <c:idx val="2"/>
          <c:order val="2"/>
          <c:tx>
            <c:v>Total Credentialed Teachers</c:v>
          </c:tx>
          <c:spPr>
            <a:solidFill>
              <a:srgbClr val="A50021">
                <a:alpha val="50196"/>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no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Data!$A$10:$A$14</c:f>
              <c:numCache>
                <c:formatCode>General</c:formatCode>
                <c:ptCount val="5"/>
                <c:pt idx="0">
                  <c:v>2018</c:v>
                </c:pt>
                <c:pt idx="1">
                  <c:v>2019</c:v>
                </c:pt>
                <c:pt idx="2">
                  <c:v>2020</c:v>
                </c:pt>
                <c:pt idx="3">
                  <c:v>2021</c:v>
                </c:pt>
                <c:pt idx="4">
                  <c:v>2022</c:v>
                </c:pt>
              </c:numCache>
            </c:numRef>
          </c:cat>
          <c:val>
            <c:numRef>
              <c:f>Data!$D$10:$D$14</c:f>
              <c:numCache>
                <c:formatCode>#,##0</c:formatCode>
                <c:ptCount val="5"/>
                <c:pt idx="0">
                  <c:v>200183</c:v>
                </c:pt>
                <c:pt idx="1">
                  <c:v>198643</c:v>
                </c:pt>
                <c:pt idx="2">
                  <c:v>206540</c:v>
                </c:pt>
                <c:pt idx="3">
                  <c:v>220725</c:v>
                </c:pt>
                <c:pt idx="4">
                  <c:v>216442</c:v>
                </c:pt>
              </c:numCache>
            </c:numRef>
          </c:val>
          <c:extLst>
            <c:ext xmlns:c16="http://schemas.microsoft.com/office/drawing/2014/chart" uri="{C3380CC4-5D6E-409C-BE32-E72D297353CC}">
              <c16:uniqueId val="{00000002-B138-43B2-B3CD-9944D3EC8B76}"/>
            </c:ext>
          </c:extLst>
        </c:ser>
        <c:dLbls>
          <c:dLblPos val="inEnd"/>
          <c:showLegendKey val="0"/>
          <c:showVal val="1"/>
          <c:showCatName val="0"/>
          <c:showSerName val="0"/>
          <c:showPercent val="0"/>
          <c:showBubbleSize val="0"/>
        </c:dLbls>
        <c:gapWidth val="80"/>
        <c:overlap val="25"/>
        <c:axId val="1401612527"/>
        <c:axId val="1401614191"/>
        <c:extLst>
          <c:ext xmlns:c15="http://schemas.microsoft.com/office/drawing/2012/chart" uri="{02D57815-91ED-43cb-92C2-25804820EDAC}">
            <c15:filteredBarSeries>
              <c15:ser>
                <c:idx val="3"/>
                <c:order val="3"/>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no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numRef>
                    <c:extLst>
                      <c:ext uri="{02D57815-91ED-43cb-92C2-25804820EDAC}">
                        <c15:formulaRef>
                          <c15:sqref>Data!$A$10:$A$14</c15:sqref>
                        </c15:formulaRef>
                      </c:ext>
                    </c:extLst>
                    <c:numCache>
                      <c:formatCode>General</c:formatCode>
                      <c:ptCount val="5"/>
                      <c:pt idx="0">
                        <c:v>2018</c:v>
                      </c:pt>
                      <c:pt idx="1">
                        <c:v>2019</c:v>
                      </c:pt>
                      <c:pt idx="2">
                        <c:v>2020</c:v>
                      </c:pt>
                      <c:pt idx="3">
                        <c:v>2021</c:v>
                      </c:pt>
                      <c:pt idx="4">
                        <c:v>2022</c:v>
                      </c:pt>
                    </c:numCache>
                  </c:numRef>
                </c:cat>
                <c:val>
                  <c:numRef>
                    <c:extLst>
                      <c:ext uri="{02D57815-91ED-43cb-92C2-25804820EDAC}">
                        <c15:formulaRef>
                          <c15:sqref>Data!$E$10:$E$14</c15:sqref>
                        </c15:formulaRef>
                      </c:ext>
                    </c:extLst>
                    <c:numCache>
                      <c:formatCode>General</c:formatCode>
                      <c:ptCount val="5"/>
                    </c:numCache>
                  </c:numRef>
                </c:val>
                <c:extLst>
                  <c:ext xmlns:c16="http://schemas.microsoft.com/office/drawing/2014/chart" uri="{C3380CC4-5D6E-409C-BE32-E72D297353CC}">
                    <c16:uniqueId val="{00000003-B138-43B2-B3CD-9944D3EC8B76}"/>
                  </c:ext>
                </c:extLst>
              </c15:ser>
            </c15:filteredBarSeries>
          </c:ext>
        </c:extLst>
      </c:barChart>
      <c:catAx>
        <c:axId val="1401612527"/>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ysClr val="windowText" lastClr="000000"/>
                </a:solidFill>
                <a:latin typeface="+mn-lt"/>
                <a:ea typeface="+mn-ea"/>
                <a:cs typeface="+mn-cs"/>
              </a:defRPr>
            </a:pPr>
            <a:endParaRPr lang="en-US"/>
          </a:p>
        </c:txPr>
        <c:crossAx val="1401614191"/>
        <c:crosses val="autoZero"/>
        <c:auto val="1"/>
        <c:lblAlgn val="ctr"/>
        <c:lblOffset val="100"/>
        <c:noMultiLvlLbl val="0"/>
      </c:catAx>
      <c:valAx>
        <c:axId val="1401614191"/>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20" baseline="0">
                <a:solidFill>
                  <a:schemeClr val="dk1"/>
                </a:solidFill>
                <a:latin typeface="+mn-lt"/>
                <a:ea typeface="+mn-ea"/>
                <a:cs typeface="+mn-cs"/>
              </a:defRPr>
            </a:pPr>
            <a:endParaRPr lang="en-US"/>
          </a:p>
        </c:txPr>
        <c:crossAx val="140161252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no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10/12/2023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548613"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1097225"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645838"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219445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hiodoecc.brightspace.com/course/208/high-quality-professional-developmen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ohiodoecc.brightspace.com/course/76/positive-behavioral-interventions-and-supports-it-take-the-whole-building" TargetMode="External"/><Relationship Id="rId5" Type="http://schemas.openxmlformats.org/officeDocument/2006/relationships/hyperlink" Target="https://ohiodoecc.brightspace.com/course/205/assessment-literacy" TargetMode="External"/><Relationship Id="rId4" Type="http://schemas.openxmlformats.org/officeDocument/2006/relationships/hyperlink" Target="https://ohiodoecc.brightspace.com/course/28/coaching-for-self-reflection-and-instructional-change-course-1-educator-effectivenes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des.ohio.gov/ohio-revised-code/section-3319.6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146755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he LMS provides a variety of free courses and professional development on important state education initiatives. Featured courses include: </a:t>
            </a:r>
            <a:r>
              <a:rPr lang="en-US" b="0" i="0" u="none" strike="noStrike" dirty="0">
                <a:solidFill>
                  <a:srgbClr val="2D81C2"/>
                </a:solidFill>
                <a:effectLst/>
                <a:latin typeface="Open Sans" panose="020B0606030504020204" pitchFamily="34" charset="0"/>
                <a:hlinkClick r:id="rId3"/>
              </a:rPr>
              <a:t>​High-Quality Professional Development (HQPD)</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u="none" strike="noStrike" dirty="0">
                <a:solidFill>
                  <a:srgbClr val="2D81C2"/>
                </a:solidFill>
                <a:effectLst/>
                <a:latin typeface="Open Sans" panose="020B0606030504020204" pitchFamily="34" charset="0"/>
                <a:hlinkClick r:id="rId4"/>
              </a:rPr>
              <a:t>Coaching for Self-Reflection and Instructional Change</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u="none" strike="noStrike" dirty="0">
                <a:solidFill>
                  <a:srgbClr val="2D81C2"/>
                </a:solidFill>
                <a:effectLst/>
                <a:latin typeface="Open Sans" panose="020B0606030504020204" pitchFamily="34" charset="0"/>
                <a:hlinkClick r:id="rId5"/>
              </a:rPr>
              <a:t>Assessment Literacy</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u="none" strike="noStrike" dirty="0">
                <a:solidFill>
                  <a:srgbClr val="2D81C2"/>
                </a:solidFill>
                <a:effectLst/>
                <a:latin typeface="Open Sans" panose="020B0606030504020204" pitchFamily="34" charset="0"/>
                <a:hlinkClick r:id="rId6"/>
              </a:rPr>
              <a:t>Positive Behavioral Interventions and Supports (PBIS)</a:t>
            </a:r>
            <a:endParaRPr lang="en-US" b="0" i="0" dirty="0">
              <a:solidFill>
                <a:srgbClr val="000000"/>
              </a:solidFill>
              <a:effectLst/>
              <a:latin typeface="Open Sans" panose="020B0606030504020204" pitchFamily="34" charset="0"/>
            </a:endParaRPr>
          </a:p>
          <a:p>
            <a:endParaRPr lang="en-US" dirty="0"/>
          </a:p>
          <a:p>
            <a:r>
              <a:rPr lang="en-US" dirty="0"/>
              <a:t>Culturally Responsive Practices (CRP): Program Introduction (Begin CRP Program Here) No .5 Culturally Responsive Practices (CRP): Cultural Responsiveness (Course 1) No 2.5 – 3 Culturally Responsive Practices (CRP): Socio-Political Awareness (Course 2) No 2 Culturally Responsive Practices (CRP): Academic Achievement (Course 3) No 4.5 - 5</a:t>
            </a:r>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3826074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16</a:t>
            </a:fld>
            <a:endParaRPr lang="en-US" dirty="0"/>
          </a:p>
        </p:txBody>
      </p:sp>
    </p:spTree>
    <p:extLst>
      <p:ext uri="{BB962C8B-B14F-4D97-AF65-F5344CB8AC3E}">
        <p14:creationId xmlns:p14="http://schemas.microsoft.com/office/powerpoint/2010/main" val="129103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146755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a:t>Welcome to the Office of Educator Licensure! We appreciate the opportunity to share with you about our office. This presentation will provide a brief overview that will include information about licensure standards, who we serve, the different types of credentials we issue, the different pathways to licensure and of course, our unmatched customer service!</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45270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b="1"/>
              <a:t>Because competent teachers contribute to a child’s success in school, the Office of Educator Licensure works to ensure that Ohio students have highly effective teachers in their classrooms as well as excellent student support personnel and administrators in their buildings. Our office uses standards for licensure as defined in Ohio Revised Code and Ohio Administrative Code. These are rules that outline the requirements for licensure. They include completion of effective educator preparation programs, licensure exams and coursework requirements. </a:t>
            </a:r>
            <a:r>
              <a:rPr lang="en-US" b="1" baseline="0"/>
              <a:t>Additionally, we want to ensure the safety of students, so </a:t>
            </a:r>
            <a:r>
              <a:rPr lang="en-US" b="1"/>
              <a:t>Ohio law also includes requirements for criminal background checks at the time candidates apply for their first Ohio license or permit and every five years after that license or permit is issued.</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19</a:t>
            </a:fld>
            <a:endParaRPr lang="en-US"/>
          </a:p>
        </p:txBody>
      </p:sp>
    </p:spTree>
    <p:extLst>
      <p:ext uri="{BB962C8B-B14F-4D97-AF65-F5344CB8AC3E}">
        <p14:creationId xmlns:p14="http://schemas.microsoft.com/office/powerpoint/2010/main" val="3305783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i="0" baseline="0"/>
              <a:t>The Office of Educator Licensure also issues licenses. In 2021 our office issued 140,502 licenses, registrations and permits for teachers, administrators, and support services personnel (such as school counselors, instructional assistants and interpreters for the hearing impaired). </a:t>
            </a:r>
            <a:endParaRPr lang="en-US"/>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20</a:t>
            </a:fld>
            <a:endParaRPr lang="en-US"/>
          </a:p>
        </p:txBody>
      </p:sp>
    </p:spTree>
    <p:extLst>
      <p:ext uri="{BB962C8B-B14F-4D97-AF65-F5344CB8AC3E}">
        <p14:creationId xmlns:p14="http://schemas.microsoft.com/office/powerpoint/2010/main" val="1904283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Under Ohio law the Office of Educator Licensure issues 16 types of teaching licenses and permits to educators who work in Ohio schools and career centers</a:t>
            </a:r>
            <a:r>
              <a:rPr lang="en-US" b="1" i="0">
                <a:solidFill>
                  <a:srgbClr val="000000"/>
                </a:solidFill>
                <a:effectLst/>
                <a:latin typeface="Open Sans" panose="020B0606030504020204" pitchFamily="34" charset="0"/>
              </a:rPr>
              <a:t>.</a:t>
            </a:r>
            <a:endParaRPr lang="en-US" b="1"/>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21</a:t>
            </a:fld>
            <a:endParaRPr lang="en-US"/>
          </a:p>
        </p:txBody>
      </p:sp>
    </p:spTree>
    <p:extLst>
      <p:ext uri="{BB962C8B-B14F-4D97-AF65-F5344CB8AC3E}">
        <p14:creationId xmlns:p14="http://schemas.microsoft.com/office/powerpoint/2010/main" val="371815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Teaching licenses are issued with both a grade band and teaching field, reflective of the subject area and student grade levels the educator has been prepared to teach.</a:t>
            </a:r>
          </a:p>
        </p:txBody>
      </p:sp>
      <p:sp>
        <p:nvSpPr>
          <p:cNvPr id="4" name="Slide Number Placeholder 3"/>
          <p:cNvSpPr>
            <a:spLocks noGrp="1"/>
          </p:cNvSpPr>
          <p:nvPr>
            <p:ph type="sldNum" sz="quarter" idx="5"/>
          </p:nvPr>
        </p:nvSpPr>
        <p:spPr/>
        <p:txBody>
          <a:bodyPr/>
          <a:lstStyle/>
          <a:p>
            <a:fld id="{A88EB8E9-7E05-4C60-A58D-798732DD5BFE}" type="slidenum">
              <a:rPr lang="en-US" smtClean="0"/>
              <a:t>22</a:t>
            </a:fld>
            <a:endParaRPr lang="en-US"/>
          </a:p>
        </p:txBody>
      </p:sp>
    </p:spTree>
    <p:extLst>
      <p:ext uri="{BB962C8B-B14F-4D97-AF65-F5344CB8AC3E}">
        <p14:creationId xmlns:p14="http://schemas.microsoft.com/office/powerpoint/2010/main" val="168907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We also issue licenses for school administrators. These include central office personnel or administrative specialists,  as well as principals, school business managers, treasurers and superintendents. There are two pathways to licensure for Administrative Specialists, Principals and Superintendents, which we will review a little later in this presentation.</a:t>
            </a:r>
          </a:p>
        </p:txBody>
      </p:sp>
      <p:sp>
        <p:nvSpPr>
          <p:cNvPr id="4" name="Slide Number Placeholder 3"/>
          <p:cNvSpPr>
            <a:spLocks noGrp="1"/>
          </p:cNvSpPr>
          <p:nvPr>
            <p:ph type="sldNum" sz="quarter" idx="5"/>
          </p:nvPr>
        </p:nvSpPr>
        <p:spPr/>
        <p:txBody>
          <a:bodyPr/>
          <a:lstStyle/>
          <a:p>
            <a:fld id="{A88EB8E9-7E05-4C60-A58D-798732DD5BFE}" type="slidenum">
              <a:rPr lang="en-US" smtClean="0"/>
              <a:t>23</a:t>
            </a:fld>
            <a:endParaRPr lang="en-US"/>
          </a:p>
        </p:txBody>
      </p:sp>
    </p:spTree>
    <p:extLst>
      <p:ext uri="{BB962C8B-B14F-4D97-AF65-F5344CB8AC3E}">
        <p14:creationId xmlns:p14="http://schemas.microsoft.com/office/powerpoint/2010/main" val="154888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Additionally, we issue a variety of student support personnel licenses, registrations and permits, including coaching and educational aide permits, licenses for school nurses and registrations for school speech-language pathologists.</a:t>
            </a:r>
          </a:p>
        </p:txBody>
      </p:sp>
      <p:sp>
        <p:nvSpPr>
          <p:cNvPr id="4" name="Slide Number Placeholder 3"/>
          <p:cNvSpPr>
            <a:spLocks noGrp="1"/>
          </p:cNvSpPr>
          <p:nvPr>
            <p:ph type="sldNum" sz="quarter" idx="5"/>
          </p:nvPr>
        </p:nvSpPr>
        <p:spPr/>
        <p:txBody>
          <a:bodyPr/>
          <a:lstStyle/>
          <a:p>
            <a:fld id="{A88EB8E9-7E05-4C60-A58D-798732DD5BFE}" type="slidenum">
              <a:rPr lang="en-US" smtClean="0"/>
              <a:t>24</a:t>
            </a:fld>
            <a:endParaRPr lang="en-US"/>
          </a:p>
        </p:txBody>
      </p:sp>
    </p:spTree>
    <p:extLst>
      <p:ext uri="{BB962C8B-B14F-4D97-AF65-F5344CB8AC3E}">
        <p14:creationId xmlns:p14="http://schemas.microsoft.com/office/powerpoint/2010/main" val="340760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b="0" i="0" u="none" strike="noStrike">
              <a:solidFill>
                <a:srgbClr val="000000"/>
              </a:solidFill>
              <a:effectLst/>
              <a:latin typeface="Arial" panose="020B0604020202020204" pitchFamily="34" charset="0"/>
            </a:endParaRPr>
          </a:p>
          <a:p>
            <a:pPr marL="0" indent="0" algn="l" rtl="0" fontAlgn="base">
              <a:buNone/>
            </a:pPr>
            <a:r>
              <a:rPr lang="en-US" sz="9600" b="0" i="0" u="none" strike="noStrike">
                <a:solidFill>
                  <a:srgbClr val="000000"/>
                </a:solidFill>
                <a:effectLst/>
                <a:latin typeface="Arial" panose="020B0604020202020204" pitchFamily="34" charset="0"/>
              </a:rPr>
              <a:t>Elevates the teaching profession by providing opportunities for professional growth to a cohort of teachers who are leaders and advocates for public education through two tiers of recognition:</a:t>
            </a:r>
          </a:p>
          <a:p>
            <a:pPr marL="0" indent="0" algn="l" rtl="0" fontAlgn="base">
              <a:buNone/>
            </a:pPr>
            <a:r>
              <a:rPr lang="en-US" sz="1100"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b="0" i="0" u="none" strike="noStrike">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Teacher of the Year </a:t>
            </a:r>
            <a:r>
              <a:rPr lang="en-US" b="0" i="0" u="sng" strike="noStrike">
                <a:solidFill>
                  <a:srgbClr val="0000FF"/>
                </a:solidFill>
                <a:effectLst/>
                <a:latin typeface="Arial" panose="020B0604020202020204" pitchFamily="34" charset="0"/>
                <a:hlinkClick r:id="rId3"/>
              </a:rPr>
              <a:t>ORC 3319.67</a:t>
            </a:r>
            <a:r>
              <a:rPr lang="en-US" b="0" i="0">
                <a:solidFill>
                  <a:srgbClr val="000000"/>
                </a:solidFill>
                <a:effectLst/>
                <a:latin typeface="Arial" panose="020B0604020202020204" pitchFamily="34" charset="0"/>
              </a:rPr>
              <a:t>​</a:t>
            </a:r>
          </a:p>
          <a:p>
            <a:pPr algn="l" rtl="0" fontAlgn="base"/>
            <a:r>
              <a:rPr lang="en-US" b="0" i="0" u="none" strike="noStrike">
                <a:solidFill>
                  <a:srgbClr val="000000"/>
                </a:solidFill>
                <a:effectLst/>
                <a:latin typeface="Arial" panose="020B0604020202020204" pitchFamily="34" charset="0"/>
              </a:rPr>
              <a:t>Ohio MISSION</a:t>
            </a:r>
            <a:r>
              <a:rPr lang="en-US" b="1" i="0" u="none" strike="noStrike">
                <a:solidFill>
                  <a:srgbClr val="000000"/>
                </a:solidFill>
                <a:effectLst/>
                <a:latin typeface="Arial" panose="020B0604020202020204" pitchFamily="34" charset="0"/>
              </a:rPr>
              <a:t>: </a:t>
            </a:r>
            <a:r>
              <a:rPr lang="en-US" b="0" i="0" u="none" strike="noStrike">
                <a:solidFill>
                  <a:srgbClr val="000000"/>
                </a:solidFill>
                <a:effectLst/>
                <a:latin typeface="Arial" panose="020B0604020202020204" pitchFamily="34" charset="0"/>
              </a:rPr>
              <a:t>Elevate the teaching profession by providing opportunities for professional growth to a cohort of teachers who are leaders and advocates for public education through two tiers of recognition: </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(Regional) State Board District Teacher of the Year Cohort</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(State) Ohio Teacher of the Year</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a:solidFill>
                  <a:srgbClr val="000000"/>
                </a:solidFill>
                <a:effectLst/>
                <a:latin typeface="Arial" panose="020B0604020202020204" pitchFamily="34" charset="0"/>
              </a:rPr>
              <a:t>​</a:t>
            </a:r>
          </a:p>
          <a:p>
            <a:pPr algn="l" rtl="0" fontAlgn="base"/>
            <a:r>
              <a:rPr lang="en-US" b="1" i="0" u="none" strike="noStrike">
                <a:solidFill>
                  <a:srgbClr val="000000"/>
                </a:solidFill>
                <a:effectLst/>
                <a:latin typeface="Arial" panose="020B0604020202020204" pitchFamily="34" charset="0"/>
              </a:rPr>
              <a:t>The</a:t>
            </a:r>
            <a:r>
              <a:rPr lang="en-US" b="0" i="0" u="none" strike="noStrike">
                <a:solidFill>
                  <a:srgbClr val="000000"/>
                </a:solidFill>
                <a:effectLst/>
                <a:latin typeface="Arial" panose="020B0604020202020204" pitchFamily="34" charset="0"/>
              </a:rPr>
              <a:t> </a:t>
            </a:r>
            <a:r>
              <a:rPr lang="en-US" b="1" i="0" u="none" strike="noStrike">
                <a:solidFill>
                  <a:srgbClr val="000000"/>
                </a:solidFill>
                <a:effectLst/>
                <a:latin typeface="Arial" panose="020B0604020202020204" pitchFamily="34" charset="0"/>
              </a:rPr>
              <a:t>State Board District Teacher of the Year Cohort</a:t>
            </a:r>
            <a:r>
              <a:rPr lang="en-US" b="0" i="0" u="none" strike="noStrike">
                <a:solidFill>
                  <a:srgbClr val="000000"/>
                </a:solidFill>
                <a:effectLst/>
                <a:latin typeface="Arial" panose="020B0604020202020204" pitchFamily="34" charset="0"/>
              </a:rPr>
              <a:t> receives a grant through Martha Holden Jennings Foundation to participate in Action Research supported by Cleveland State University, They are invited to engage with the Teacher Leader Liaison Network and are members of the National Network of State Teachers of the Year (NNSTOY) along with the OH Chapter of NNSTOY.</a:t>
            </a:r>
            <a:r>
              <a:rPr lang="en-US" b="0" i="0">
                <a:solidFill>
                  <a:srgbClr val="000000"/>
                </a:solidFill>
                <a:effectLst/>
                <a:latin typeface="Arial" panose="020B0604020202020204" pitchFamily="34" charset="0"/>
              </a:rPr>
              <a:t>​</a:t>
            </a:r>
          </a:p>
          <a:p>
            <a:pPr algn="l" rtl="0" fontAlgn="base"/>
            <a:r>
              <a:rPr lang="en-US" b="1" i="0" u="none" strike="noStrike">
                <a:solidFill>
                  <a:srgbClr val="000000"/>
                </a:solidFill>
                <a:effectLst/>
                <a:latin typeface="Arial" panose="020B0604020202020204" pitchFamily="34" charset="0"/>
              </a:rPr>
              <a:t>The</a:t>
            </a:r>
            <a:r>
              <a:rPr lang="en-US" b="0" i="0" u="none" strike="noStrike">
                <a:solidFill>
                  <a:srgbClr val="000000"/>
                </a:solidFill>
                <a:effectLst/>
                <a:latin typeface="Arial" panose="020B0604020202020204" pitchFamily="34" charset="0"/>
              </a:rPr>
              <a:t> </a:t>
            </a:r>
            <a:r>
              <a:rPr lang="en-US" b="1" i="0" u="none" strike="noStrike">
                <a:solidFill>
                  <a:srgbClr val="000000"/>
                </a:solidFill>
                <a:effectLst/>
                <a:latin typeface="Arial" panose="020B0604020202020204" pitchFamily="34" charset="0"/>
              </a:rPr>
              <a:t>Ohio Teacher of the Year</a:t>
            </a:r>
            <a:r>
              <a:rPr lang="en-US" b="0" i="0" u="none" strike="noStrike">
                <a:solidFill>
                  <a:srgbClr val="000000"/>
                </a:solidFill>
                <a:effectLst/>
                <a:latin typeface="Arial" panose="020B0604020202020204" pitchFamily="34" charset="0"/>
              </a:rPr>
              <a:t> participates in the following asynchronous experiences:</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Year 1 - Recognition and Professional Development through the Ohio and National Teacher of the Year programs</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Year 2 - Teacher Fellowship with the Ohio Department of Education </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a:solidFill>
                  <a:srgbClr val="000000"/>
                </a:solidFill>
                <a:effectLst/>
                <a:latin typeface="Arial" panose="020B0604020202020204" pitchFamily="34" charset="0"/>
              </a:rPr>
              <a:t>​</a:t>
            </a:r>
          </a:p>
          <a:p>
            <a:pPr algn="l" rtl="0" fontAlgn="base"/>
            <a:r>
              <a:rPr lang="en-US" b="0" i="0" u="none" strike="noStrike">
                <a:solidFill>
                  <a:srgbClr val="000000"/>
                </a:solidFill>
                <a:effectLst/>
                <a:latin typeface="Arial" panose="020B0604020202020204" pitchFamily="34" charset="0"/>
              </a:rPr>
              <a:t>OEE runs this program as an affiliate of the National Teacher of the Year program supported by the Council of Chief State School Officers (CCSSO)</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a:solidFill>
                  <a:srgbClr val="000000"/>
                </a:solidFill>
                <a:effectLst/>
                <a:latin typeface="Arial" panose="020B0604020202020204" pitchFamily="34" charset="0"/>
              </a:rPr>
              <a:t>​</a:t>
            </a:r>
          </a:p>
          <a:p>
            <a:endParaRPr lang="en-US"/>
          </a:p>
        </p:txBody>
      </p:sp>
      <p:sp>
        <p:nvSpPr>
          <p:cNvPr id="4" name="Slide Number Placeholder 3"/>
          <p:cNvSpPr>
            <a:spLocks noGrp="1"/>
          </p:cNvSpPr>
          <p:nvPr>
            <p:ph type="sldNum" sz="quarter" idx="5"/>
          </p:nvPr>
        </p:nvSpPr>
        <p:spPr/>
        <p:txBody>
          <a:bodyPr/>
          <a:lstStyle/>
          <a:p>
            <a:fld id="{1E638B07-A5CA-41A2-8611-E58C42BC4DAD}" type="slidenum">
              <a:rPr lang="en-US" smtClean="0"/>
              <a:t>2</a:t>
            </a:fld>
            <a:endParaRPr lang="en-US"/>
          </a:p>
        </p:txBody>
      </p:sp>
    </p:spTree>
    <p:extLst>
      <p:ext uri="{BB962C8B-B14F-4D97-AF65-F5344CB8AC3E}">
        <p14:creationId xmlns:p14="http://schemas.microsoft.com/office/powerpoint/2010/main" val="45881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a:solidFill>
                  <a:schemeClr val="tx1"/>
                </a:solidFill>
                <a:effectLst/>
                <a:latin typeface="Arial" panose="020B0604020202020204" pitchFamily="34" charset="0"/>
                <a:ea typeface="+mn-ea"/>
                <a:cs typeface="Arial" panose="020B0604020202020204" pitchFamily="34" charset="0"/>
              </a:rPr>
              <a:t>Next, we’ll review pathways to licensure. Teacher candidates in Ohio also have three conventional pathways available to pursue licensure: traditional, alternative and supplemental.</a:t>
            </a:r>
            <a:endParaRPr lang="en-US" b="1"/>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25</a:t>
            </a:fld>
            <a:endParaRPr lang="en-US"/>
          </a:p>
        </p:txBody>
      </p:sp>
    </p:spTree>
    <p:extLst>
      <p:ext uri="{BB962C8B-B14F-4D97-AF65-F5344CB8AC3E}">
        <p14:creationId xmlns:p14="http://schemas.microsoft.com/office/powerpoint/2010/main" val="138451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a:t>The traditional pathway is completed through an accredited college or university that is approved to prepare educators and administrators. Licensure candidates may choose from over 2000 Ohio Department of Higher Education-approved educator preparation programs at over 60 colleges and universities.</a:t>
            </a:r>
          </a:p>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b="1"/>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26</a:t>
            </a:fld>
            <a:endParaRPr lang="en-US"/>
          </a:p>
        </p:txBody>
      </p:sp>
    </p:spTree>
    <p:extLst>
      <p:ext uri="{BB962C8B-B14F-4D97-AF65-F5344CB8AC3E}">
        <p14:creationId xmlns:p14="http://schemas.microsoft.com/office/powerpoint/2010/main" val="3296031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Candidates who complete traditional educator preparation programs through out-of-state universities (other than those with programs approved by the Ohio Dept. of Higher Education) may also apply to be reviewed for Ohio licensure. Some candidates may need to complete additional exams or reading coursework, in accordance with Ohio Revised Code and Administrative Code. Our office provides flexibility in these cases by offering the 1 Year Out-of-State license to candidates who need a teaching license to work in an Ohio school while completing Ohio licensure exam requirements. Additionally, we issue licenses to candidates who have completed at least half of the 12 semester-hour reading and phonics coursework requirements for middle childhood, primary and intervention specialist licensure areas. The remaining coursework requirements are listed as limitations on the license, which are to be completed before the license expiration date.</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27</a:t>
            </a:fld>
            <a:endParaRPr lang="en-US"/>
          </a:p>
        </p:txBody>
      </p:sp>
    </p:spTree>
    <p:extLst>
      <p:ext uri="{BB962C8B-B14F-4D97-AF65-F5344CB8AC3E}">
        <p14:creationId xmlns:p14="http://schemas.microsoft.com/office/powerpoint/2010/main" val="1865296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rPr>
              <a:t>The alternative pathway is an accelerated pathway to licensure for teacher candidates and administrators. This is a great option for individuals who already have a bachelor’s or master’s degree and are seeking a second career in education. Candidates who pursue this pathway will complete exam and training requirements and participate in a mentorship program in the Ohio school or district in which they work. Alternative licenses are valid only in the employing Ohio school or district. There are also GPA requirements for alternative administrators and teachers, which we will review next.</a:t>
            </a:r>
            <a:endParaRPr lang="en-US" b="1"/>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28</a:t>
            </a:fld>
            <a:endParaRPr lang="en-US"/>
          </a:p>
        </p:txBody>
      </p:sp>
    </p:spTree>
    <p:extLst>
      <p:ext uri="{BB962C8B-B14F-4D97-AF65-F5344CB8AC3E}">
        <p14:creationId xmlns:p14="http://schemas.microsoft.com/office/powerpoint/2010/main" val="1505690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a:t>Teacher candidates have over 30 subject areas to choose from in the Alternative Resident Educator licensure pathway, allowing them to find the right fit for their content-area knowledge and career experience. These areas include Designated classroom subjects such as Chemistry and Language Arts; Intervention Specialist areas such as Moderate to Intense and Hearing Impaired; and World Languages such as Spanish and Chinese. Candidates must have a bachelor’s degree with a grade point average (or GPA) of at least 2.5 or a master’s degree with a GPA of at least 3.0 from an accredited college or university to be eligible for the Alternative Resident Educator licensure pathway.</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29</a:t>
            </a:fld>
            <a:endParaRPr lang="en-US"/>
          </a:p>
        </p:txBody>
      </p:sp>
    </p:spTree>
    <p:extLst>
      <p:ext uri="{BB962C8B-B14F-4D97-AF65-F5344CB8AC3E}">
        <p14:creationId xmlns:p14="http://schemas.microsoft.com/office/powerpoint/2010/main" val="614285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School administrators may also seek licensure through Ohio’s alternative pathway, at the request of an employing Ohio school or district. </a:t>
            </a:r>
            <a:r>
              <a:rPr lang="en-US" b="1">
                <a:effectLst/>
              </a:rPr>
              <a:t>Candidates who pursue this pathway will also complete exam and professional development or coursework requirements and participate in a mentorship program in the Ohio school or district in which they work. To be eligible for this pathway, Alternative Principal and Administrative Specialist c</a:t>
            </a:r>
            <a:r>
              <a:rPr lang="en-US" b="1"/>
              <a:t>andidates must have a minimum of a bachelor’s degree with a 3.0 GPA from an accredited college or university. Alternative Superintendent  candidates must have a graduate degree with a minimum of a 3.0 GPA. All alternative administrator candidates must also have successful experience in administration, education or management. </a:t>
            </a:r>
            <a:endParaRPr lang="en-US"/>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30</a:t>
            </a:fld>
            <a:endParaRPr lang="en-US"/>
          </a:p>
        </p:txBody>
      </p:sp>
    </p:spTree>
    <p:extLst>
      <p:ext uri="{BB962C8B-B14F-4D97-AF65-F5344CB8AC3E}">
        <p14:creationId xmlns:p14="http://schemas.microsoft.com/office/powerpoint/2010/main" val="1089826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b="1"/>
              <a:t>The supplemental pathway to licensure allows educators who already hold an active, standard Ohio teaching license to teach in another subject area, at the request of an employing Ohio school or district, while they complete requirements for the additional licensure area. </a:t>
            </a:r>
            <a:r>
              <a:rPr lang="en-US" b="1">
                <a:effectLst/>
              </a:rPr>
              <a:t>Candidates who pursue this pathway will complete exam and coursework requirements and participate in a mentorship program in the Ohio school or district in which they work.</a:t>
            </a:r>
            <a:endParaRPr lang="en-US" sz="1400" b="1"/>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31</a:t>
            </a:fld>
            <a:endParaRPr lang="en-US"/>
          </a:p>
        </p:txBody>
      </p:sp>
    </p:spTree>
    <p:extLst>
      <p:ext uri="{BB962C8B-B14F-4D97-AF65-F5344CB8AC3E}">
        <p14:creationId xmlns:p14="http://schemas.microsoft.com/office/powerpoint/2010/main" val="3595798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Whether they have been requested to teach elementary, a career-tech subject area or a world language, there are over 150 subject areas available through the supplemental licensure pathway to meet the needs of Ohio educators and the schools in which they teach.</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32</a:t>
            </a:fld>
            <a:endParaRPr lang="en-US"/>
          </a:p>
        </p:txBody>
      </p:sp>
    </p:spTree>
    <p:extLst>
      <p:ext uri="{BB962C8B-B14F-4D97-AF65-F5344CB8AC3E}">
        <p14:creationId xmlns:p14="http://schemas.microsoft.com/office/powerpoint/2010/main" val="3617732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9E684D-F7B7-4654-B4DD-2D59CA18D8BA}" type="slidenum">
              <a:rPr lang="en-US" smtClean="0"/>
              <a:t>33</a:t>
            </a:fld>
            <a:endParaRPr lang="en-US"/>
          </a:p>
        </p:txBody>
      </p:sp>
    </p:spTree>
    <p:extLst>
      <p:ext uri="{BB962C8B-B14F-4D97-AF65-F5344CB8AC3E}">
        <p14:creationId xmlns:p14="http://schemas.microsoft.com/office/powerpoint/2010/main" val="2163880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i="0" baseline="0"/>
              <a:t>The Office of Educator Licensure assists customers with technical support for online licensure applications and with eligibility requirements for licensure. Our customers include licensure applicants such as teachers, principals, educational aides, school counselors, coaches and so on. We also assist colleges and universities who provide educator preparation programs here in Ohio, and a few out-of-state online universities that offer Ohio Dept. of Higher Education-approved licensure programs. And we work with Ohio Dept. of Higher Education-approved Licensure Institutes that offer training to candidates completing the Ohio Alternative Resident Educator licensure pathway. And of course, we are here to assist superintendents and human resources directors in schools, districts and educational services centers and their local professional development committees with any questions they have about licensure requirements for their employees. All Ohio schools, districts, educational service centers and local professional development committees are assigned to an Education Program Specialist here in our office by region. </a:t>
            </a:r>
            <a:endParaRPr lang="en-US" i="0"/>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34</a:t>
            </a:fld>
            <a:endParaRPr lang="en-US"/>
          </a:p>
        </p:txBody>
      </p:sp>
    </p:spTree>
    <p:extLst>
      <p:ext uri="{BB962C8B-B14F-4D97-AF65-F5344CB8AC3E}">
        <p14:creationId xmlns:p14="http://schemas.microsoft.com/office/powerpoint/2010/main" val="179109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Announce this bring hot cards.</a:t>
            </a:r>
          </a:p>
          <a:p>
            <a:endParaRPr lang="en-US"/>
          </a:p>
          <a:p>
            <a:r>
              <a:rPr lang="en-US"/>
              <a:t>This is a great opportunity to honor those teachers who are going great work everyday for students please share this opportunity with your districts. </a:t>
            </a:r>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3921857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6882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C47D2F-557B-4DF2-8345-204DC5E93A06}" type="slidenum">
              <a:rPr lang="en-US" smtClean="0"/>
              <a:t>36</a:t>
            </a:fld>
            <a:endParaRPr lang="en-US"/>
          </a:p>
        </p:txBody>
      </p:sp>
    </p:spTree>
    <p:extLst>
      <p:ext uri="{BB962C8B-B14F-4D97-AF65-F5344CB8AC3E}">
        <p14:creationId xmlns:p14="http://schemas.microsoft.com/office/powerpoint/2010/main" val="2438515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*Total number of active credentials – 413,541</a:t>
            </a:r>
          </a:p>
          <a:p>
            <a:r>
              <a:rPr lang="en-US"/>
              <a:t>Important to Note That this is Different from Total Educators – 340,000</a:t>
            </a:r>
          </a:p>
        </p:txBody>
      </p:sp>
      <p:sp>
        <p:nvSpPr>
          <p:cNvPr id="4" name="Slide Number Placeholder 3"/>
          <p:cNvSpPr>
            <a:spLocks noGrp="1"/>
          </p:cNvSpPr>
          <p:nvPr>
            <p:ph type="sldNum" sz="quarter" idx="5"/>
          </p:nvPr>
        </p:nvSpPr>
        <p:spPr/>
        <p:txBody>
          <a:bodyPr/>
          <a:lstStyle/>
          <a:p>
            <a:fld id="{A88EB8E9-7E05-4C60-A58D-798732DD5BFE}" type="slidenum">
              <a:rPr lang="en-US" smtClean="0"/>
              <a:t>37</a:t>
            </a:fld>
            <a:endParaRPr lang="en-US"/>
          </a:p>
        </p:txBody>
      </p:sp>
    </p:spTree>
    <p:extLst>
      <p:ext uri="{BB962C8B-B14F-4D97-AF65-F5344CB8AC3E}">
        <p14:creationId xmlns:p14="http://schemas.microsoft.com/office/powerpoint/2010/main" val="3686627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 to note a 36.6% increase from 2012 to 2022</a:t>
            </a:r>
          </a:p>
        </p:txBody>
      </p:sp>
      <p:sp>
        <p:nvSpPr>
          <p:cNvPr id="4" name="Slide Number Placeholder 3"/>
          <p:cNvSpPr>
            <a:spLocks noGrp="1"/>
          </p:cNvSpPr>
          <p:nvPr>
            <p:ph type="sldNum" sz="quarter" idx="5"/>
          </p:nvPr>
        </p:nvSpPr>
        <p:spPr/>
        <p:txBody>
          <a:bodyPr/>
          <a:lstStyle/>
          <a:p>
            <a:fld id="{A88EB8E9-7E05-4C60-A58D-798732DD5BFE}" type="slidenum">
              <a:rPr lang="en-US" smtClean="0"/>
              <a:t>38</a:t>
            </a:fld>
            <a:endParaRPr lang="en-US"/>
          </a:p>
        </p:txBody>
      </p:sp>
    </p:spTree>
    <p:extLst>
      <p:ext uri="{BB962C8B-B14F-4D97-AF65-F5344CB8AC3E}">
        <p14:creationId xmlns:p14="http://schemas.microsoft.com/office/powerpoint/2010/main" val="905403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 to note that this breakdown would reflect differently from the overall numbers as licenses renewal at different times (Once every 5 years for teachers, 1 or 4 years for educators, </a:t>
            </a:r>
            <a:r>
              <a:rPr lang="en-US" err="1"/>
              <a:t>etc</a:t>
            </a:r>
            <a:r>
              <a:rPr lang="en-US"/>
              <a:t>)</a:t>
            </a:r>
          </a:p>
        </p:txBody>
      </p:sp>
      <p:sp>
        <p:nvSpPr>
          <p:cNvPr id="4" name="Slide Number Placeholder 3"/>
          <p:cNvSpPr>
            <a:spLocks noGrp="1"/>
          </p:cNvSpPr>
          <p:nvPr>
            <p:ph type="sldNum" sz="quarter" idx="5"/>
          </p:nvPr>
        </p:nvSpPr>
        <p:spPr/>
        <p:txBody>
          <a:bodyPr/>
          <a:lstStyle/>
          <a:p>
            <a:fld id="{A88EB8E9-7E05-4C60-A58D-798732DD5BFE}" type="slidenum">
              <a:rPr lang="en-US" smtClean="0"/>
              <a:t>39</a:t>
            </a:fld>
            <a:endParaRPr lang="en-US"/>
          </a:p>
        </p:txBody>
      </p:sp>
    </p:spTree>
    <p:extLst>
      <p:ext uri="{BB962C8B-B14F-4D97-AF65-F5344CB8AC3E}">
        <p14:creationId xmlns:p14="http://schemas.microsoft.com/office/powerpoint/2010/main" val="3161561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1" i="0" baseline="0"/>
              <a:t>Excellent customer service is very important to our staff in the Office of Educator Licensure. In 2022 we processed over 168,000 licensure applications and issued over 143,000 licenses. We typically process applications within five business days, though processing times may be a few days longer during our peak processing season in the months of May through September. In addition to processing applications, our office received over 30,000 phone inquiries in 2022.</a:t>
            </a:r>
            <a:endParaRPr lang="en-US" b="1" i="0"/>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40</a:t>
            </a:fld>
            <a:endParaRPr lang="en-US"/>
          </a:p>
        </p:txBody>
      </p:sp>
    </p:spTree>
    <p:extLst>
      <p:ext uri="{BB962C8B-B14F-4D97-AF65-F5344CB8AC3E}">
        <p14:creationId xmlns:p14="http://schemas.microsoft.com/office/powerpoint/2010/main" val="3944617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41</a:t>
            </a:fld>
            <a:endParaRPr lang="en-US"/>
          </a:p>
        </p:txBody>
      </p:sp>
    </p:spTree>
    <p:extLst>
      <p:ext uri="{BB962C8B-B14F-4D97-AF65-F5344CB8AC3E}">
        <p14:creationId xmlns:p14="http://schemas.microsoft.com/office/powerpoint/2010/main" val="2997543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42</a:t>
            </a:fld>
            <a:endParaRPr lang="en-US"/>
          </a:p>
        </p:txBody>
      </p:sp>
    </p:spTree>
    <p:extLst>
      <p:ext uri="{BB962C8B-B14F-4D97-AF65-F5344CB8AC3E}">
        <p14:creationId xmlns:p14="http://schemas.microsoft.com/office/powerpoint/2010/main" val="1905269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43</a:t>
            </a:fld>
            <a:endParaRPr lang="en-US"/>
          </a:p>
        </p:txBody>
      </p:sp>
    </p:spTree>
    <p:extLst>
      <p:ext uri="{BB962C8B-B14F-4D97-AF65-F5344CB8AC3E}">
        <p14:creationId xmlns:p14="http://schemas.microsoft.com/office/powerpoint/2010/main" val="2395603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093665-B668-4946-80EF-B85D8FD62A96}" type="slidenum">
              <a:rPr lang="en-US" smtClean="0"/>
              <a:t>44</a:t>
            </a:fld>
            <a:endParaRPr lang="en-US"/>
          </a:p>
        </p:txBody>
      </p:sp>
    </p:spTree>
    <p:extLst>
      <p:ext uri="{BB962C8B-B14F-4D97-AF65-F5344CB8AC3E}">
        <p14:creationId xmlns:p14="http://schemas.microsoft.com/office/powerpoint/2010/main" val="122776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Explain that the OAE (Ohio Assessments for Educators) Results Analyzer is a specific tool designed to help educators interpret and analyze assessment results.</a:t>
            </a:r>
            <a:endParaRPr lang="en-US" dirty="0"/>
          </a:p>
        </p:txBody>
      </p:sp>
      <p:sp>
        <p:nvSpPr>
          <p:cNvPr id="4" name="Slide Number Placeholder 3"/>
          <p:cNvSpPr>
            <a:spLocks noGrp="1"/>
          </p:cNvSpPr>
          <p:nvPr>
            <p:ph type="sldNum" sz="quarter" idx="5"/>
          </p:nvPr>
        </p:nvSpPr>
        <p:spPr/>
        <p:txBody>
          <a:bodyPr/>
          <a:lstStyle/>
          <a:p>
            <a:fld id="{0BB9C4FA-640A-4058-B89F-33771D734B98}" type="slidenum">
              <a:rPr lang="en-US" smtClean="0"/>
              <a:t>5</a:t>
            </a:fld>
            <a:endParaRPr lang="en-US"/>
          </a:p>
        </p:txBody>
      </p:sp>
    </p:spTree>
    <p:extLst>
      <p:ext uri="{BB962C8B-B14F-4D97-AF65-F5344CB8AC3E}">
        <p14:creationId xmlns:p14="http://schemas.microsoft.com/office/powerpoint/2010/main" val="27651632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5" indent="-176665">
              <a:lnSpc>
                <a:spcPct val="110000"/>
              </a:lnSpc>
              <a:spcBef>
                <a:spcPts val="1030"/>
              </a:spcBef>
              <a:buFont typeface="Arial"/>
              <a:buChar char="•"/>
            </a:pPr>
            <a:endParaRPr lang="en-US"/>
          </a:p>
        </p:txBody>
      </p:sp>
      <p:sp>
        <p:nvSpPr>
          <p:cNvPr id="4" name="Slide Number Placeholder 3"/>
          <p:cNvSpPr>
            <a:spLocks noGrp="1"/>
          </p:cNvSpPr>
          <p:nvPr>
            <p:ph type="sldNum" sz="quarter" idx="5"/>
          </p:nvPr>
        </p:nvSpPr>
        <p:spPr/>
        <p:txBody>
          <a:bodyPr/>
          <a:lstStyle/>
          <a:p>
            <a:fld id="{94093665-B668-4946-80EF-B85D8FD62A96}" type="slidenum">
              <a:rPr lang="en-US" smtClean="0"/>
              <a:t>45</a:t>
            </a:fld>
            <a:endParaRPr lang="en-US"/>
          </a:p>
        </p:txBody>
      </p:sp>
    </p:spTree>
    <p:extLst>
      <p:ext uri="{BB962C8B-B14F-4D97-AF65-F5344CB8AC3E}">
        <p14:creationId xmlns:p14="http://schemas.microsoft.com/office/powerpoint/2010/main" val="1357580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093665-B668-4946-80EF-B85D8FD62A96}" type="slidenum">
              <a:rPr lang="en-US" smtClean="0"/>
              <a:t>46</a:t>
            </a:fld>
            <a:endParaRPr lang="en-US"/>
          </a:p>
        </p:txBody>
      </p:sp>
    </p:spTree>
    <p:extLst>
      <p:ext uri="{BB962C8B-B14F-4D97-AF65-F5344CB8AC3E}">
        <p14:creationId xmlns:p14="http://schemas.microsoft.com/office/powerpoint/2010/main" val="2104768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093665-B668-4946-80EF-B85D8FD62A96}" type="slidenum">
              <a:rPr lang="en-US" smtClean="0"/>
              <a:t>47</a:t>
            </a:fld>
            <a:endParaRPr lang="en-US"/>
          </a:p>
        </p:txBody>
      </p:sp>
    </p:spTree>
    <p:extLst>
      <p:ext uri="{BB962C8B-B14F-4D97-AF65-F5344CB8AC3E}">
        <p14:creationId xmlns:p14="http://schemas.microsoft.com/office/powerpoint/2010/main" val="2055297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093665-B668-4946-80EF-B85D8FD62A96}" type="slidenum">
              <a:rPr lang="en-US" smtClean="0"/>
              <a:t>48</a:t>
            </a:fld>
            <a:endParaRPr lang="en-US"/>
          </a:p>
        </p:txBody>
      </p:sp>
    </p:spTree>
    <p:extLst>
      <p:ext uri="{BB962C8B-B14F-4D97-AF65-F5344CB8AC3E}">
        <p14:creationId xmlns:p14="http://schemas.microsoft.com/office/powerpoint/2010/main" val="63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t>
            </a:r>
            <a:r>
              <a:rPr lang="en-US" i="1">
                <a:cs typeface="Calibri"/>
              </a:rPr>
              <a:t>Data are from CORE and EMIS. Data consists of headcounts of educators 1. working in any capacity in Ohio's public schools and 2. working as a teacher in OH public schools</a:t>
            </a:r>
            <a:r>
              <a:rPr lang="en-US">
                <a:cs typeface="Calibri"/>
              </a:rPr>
              <a:t>. </a:t>
            </a:r>
          </a:p>
          <a:p>
            <a:endParaRPr lang="en-US">
              <a:cs typeface="Calibri"/>
            </a:endParaRPr>
          </a:p>
          <a:p>
            <a:r>
              <a:rPr lang="en-US">
                <a:cs typeface="Calibri"/>
              </a:rPr>
              <a:t>The Above graph addresses the gap between qualified educators and qualified educators willing to work for the conditions.</a:t>
            </a:r>
          </a:p>
          <a:p>
            <a:endParaRPr lang="en-US">
              <a:cs typeface="Calibri"/>
            </a:endParaRPr>
          </a:p>
          <a:p>
            <a:pPr marL="640594" lvl="1" indent="-174708">
              <a:buFont typeface="Arial" panose="020B0604020202020204" pitchFamily="34" charset="0"/>
              <a:buChar char="•"/>
            </a:pPr>
            <a:r>
              <a:rPr lang="en-US">
                <a:cs typeface="Calibri"/>
              </a:rPr>
              <a:t>The blue bars represent the number of teachers working as teachers Ohio’s schools and districts for the last five years as teachers.</a:t>
            </a:r>
          </a:p>
          <a:p>
            <a:pPr marL="465886" lvl="1" indent="0">
              <a:buFont typeface="Arial" panose="020B0604020202020204" pitchFamily="34" charset="0"/>
              <a:buNone/>
            </a:pPr>
            <a:endParaRPr lang="en-US">
              <a:cs typeface="Calibri"/>
            </a:endParaRPr>
          </a:p>
          <a:p>
            <a:pPr marL="640594" lvl="1" indent="-174708">
              <a:buFont typeface="Arial" panose="020B0604020202020204" pitchFamily="34" charset="0"/>
              <a:buChar char="•"/>
            </a:pPr>
            <a:r>
              <a:rPr lang="en-US">
                <a:cs typeface="Calibri"/>
              </a:rPr>
              <a:t>The grey bar in the middle represents the total number of licensed teachers working in Ohio in any position (administrators for example).</a:t>
            </a:r>
          </a:p>
          <a:p>
            <a:pPr marL="640594" lvl="1" indent="-174708">
              <a:buFont typeface="Arial" panose="020B0604020202020204" pitchFamily="34" charset="0"/>
              <a:buChar char="•"/>
            </a:pPr>
            <a:endParaRPr lang="en-US">
              <a:cs typeface="Calibri"/>
            </a:endParaRPr>
          </a:p>
          <a:p>
            <a:pPr marL="640594" lvl="1" indent="-174708">
              <a:buFont typeface="Arial" panose="020B0604020202020204" pitchFamily="34" charset="0"/>
              <a:buChar char="•"/>
            </a:pPr>
            <a:r>
              <a:rPr lang="en-US">
                <a:cs typeface="Calibri"/>
              </a:rPr>
              <a:t>The red bar represents the total number of individuals holding an active teaching license in Ohio in the same year.</a:t>
            </a:r>
          </a:p>
          <a:p>
            <a:pPr marL="465886" lvl="1" indent="0">
              <a:buFont typeface="Arial" panose="020B0604020202020204" pitchFamily="34" charset="0"/>
              <a:buNone/>
            </a:pPr>
            <a:endParaRPr lang="en-US">
              <a:cs typeface="Calibri"/>
            </a:endParaRPr>
          </a:p>
          <a:p>
            <a:pPr marL="174708" indent="-174708">
              <a:buFont typeface="Arial" panose="020B0604020202020204" pitchFamily="34" charset="0"/>
              <a:buChar char="•"/>
            </a:pPr>
            <a:r>
              <a:rPr lang="en-US">
                <a:cs typeface="Calibri"/>
              </a:rPr>
              <a:t>You can see that there almost 2 currently licensed teachers in Ohio for every 1 job.  We do not necessarily lack qualified individuals (we lack individuals who are qualified and willing to work in education)</a:t>
            </a:r>
          </a:p>
          <a:p>
            <a:pPr marL="0" indent="0">
              <a:buFont typeface="Arial" panose="020B0604020202020204" pitchFamily="34" charset="0"/>
              <a:buNone/>
            </a:pPr>
            <a:endParaRPr lang="en-US">
              <a:cs typeface="Calibri"/>
            </a:endParaRPr>
          </a:p>
          <a:p>
            <a:pPr marL="174708" indent="-174708">
              <a:buFont typeface="Arial" panose="020B0604020202020204" pitchFamily="34" charset="0"/>
              <a:buChar char="•"/>
            </a:pPr>
            <a:r>
              <a:rPr lang="en-US">
                <a:cs typeface="Calibri"/>
              </a:rPr>
              <a:t>It is important to note that this only includes those with active licenses, people who could have immediately gone to work in any given year, if this were to be expanded to those with lapsed licenses, the data would be even more dramatic.  </a:t>
            </a:r>
          </a:p>
        </p:txBody>
      </p:sp>
      <p:sp>
        <p:nvSpPr>
          <p:cNvPr id="4" name="Slide Number Placeholder 3"/>
          <p:cNvSpPr>
            <a:spLocks noGrp="1"/>
          </p:cNvSpPr>
          <p:nvPr>
            <p:ph type="sldNum" sz="quarter" idx="5"/>
          </p:nvPr>
        </p:nvSpPr>
        <p:spPr/>
        <p:txBody>
          <a:bodyPr/>
          <a:lstStyle/>
          <a:p>
            <a:fld id="{0B99939C-0934-4DE7-B158-EA4CCC8DBB30}" type="slidenum">
              <a:rPr lang="en-US" smtClean="0"/>
              <a:t>49</a:t>
            </a:fld>
            <a:endParaRPr lang="en-US"/>
          </a:p>
        </p:txBody>
      </p:sp>
    </p:spTree>
    <p:extLst>
      <p:ext uri="{BB962C8B-B14F-4D97-AF65-F5344CB8AC3E}">
        <p14:creationId xmlns:p14="http://schemas.microsoft.com/office/powerpoint/2010/main" val="4112441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Having Qualified Educators however is only one part of the equation, equally, if not more important, is the willingness to work for the conditions offered.</a:t>
            </a:r>
          </a:p>
          <a:p>
            <a:pPr marL="174708" indent="-174708">
              <a:buFont typeface="Arial" panose="020B0604020202020204" pitchFamily="34" charset="0"/>
              <a:buChar char="•"/>
            </a:pPr>
            <a:endParaRPr lang="en-US"/>
          </a:p>
          <a:p>
            <a:pPr marL="640594" lvl="1" indent="-174708">
              <a:buFont typeface="Arial" panose="020B0604020202020204" pitchFamily="34" charset="0"/>
              <a:buChar char="•"/>
            </a:pPr>
            <a:r>
              <a:rPr lang="en-US"/>
              <a:t>There are a significant number of factors that make up the conditions offered:</a:t>
            </a:r>
          </a:p>
          <a:p>
            <a:pPr marL="640594" lvl="1" indent="-174708">
              <a:buFont typeface="Arial" panose="020B0604020202020204" pitchFamily="34" charset="0"/>
              <a:buChar char="•"/>
            </a:pPr>
            <a:endParaRPr lang="en-US">
              <a:ea typeface="Calibri"/>
              <a:cs typeface="Calibri"/>
            </a:endParaRPr>
          </a:p>
          <a:p>
            <a:pPr marL="1106481" lvl="2" indent="-174708">
              <a:buFont typeface="Arial" panose="020B0604020202020204" pitchFamily="34" charset="0"/>
              <a:buChar char="•"/>
            </a:pPr>
            <a:r>
              <a:rPr lang="en-US"/>
              <a:t>The first thing that generally comes to mind is compensation, and it is of course an important factor, but not the only factor.</a:t>
            </a:r>
          </a:p>
          <a:p>
            <a:pPr marL="931773" lvl="2" indent="0">
              <a:buFont typeface="Arial" panose="020B0604020202020204" pitchFamily="34" charset="0"/>
              <a:buNone/>
            </a:pPr>
            <a:endParaRPr lang="en-US">
              <a:ea typeface="Calibri"/>
              <a:cs typeface="Calibri"/>
            </a:endParaRPr>
          </a:p>
          <a:p>
            <a:pPr marL="1106481" lvl="2" indent="-174708">
              <a:buFont typeface="Arial" panose="020B0604020202020204" pitchFamily="34" charset="0"/>
              <a:buChar char="•"/>
            </a:pPr>
            <a:r>
              <a:rPr lang="en-US"/>
              <a:t>Many educator report that the culture and perception of the profession are impacting their desire to stay in the profession.  A huge number of factors go into this including:</a:t>
            </a:r>
            <a:endParaRPr lang="en-US">
              <a:ea typeface="Calibri"/>
              <a:cs typeface="Calibri"/>
            </a:endParaRPr>
          </a:p>
          <a:p>
            <a:pPr marL="1572368" lvl="3" indent="-174708">
              <a:buFont typeface="Arial" panose="020B0604020202020204" pitchFamily="34" charset="0"/>
              <a:buChar char="•"/>
            </a:pPr>
            <a:r>
              <a:rPr lang="en-US"/>
              <a:t>Physical Working Conditions (Classroom and Building Environment)</a:t>
            </a:r>
            <a:endParaRPr lang="en-US">
              <a:ea typeface="Calibri"/>
              <a:cs typeface="Calibri"/>
            </a:endParaRPr>
          </a:p>
          <a:p>
            <a:pPr marL="1572368" lvl="3" indent="-174708">
              <a:buFont typeface="Arial" panose="020B0604020202020204" pitchFamily="34" charset="0"/>
              <a:buChar char="•"/>
            </a:pPr>
            <a:r>
              <a:rPr lang="en-US"/>
              <a:t>Growth Potential (Career Ladders and the potential for professional development?)</a:t>
            </a:r>
            <a:endParaRPr lang="en-US">
              <a:ea typeface="Calibri"/>
              <a:cs typeface="Calibri"/>
            </a:endParaRPr>
          </a:p>
          <a:p>
            <a:pPr marL="1572368" lvl="3" indent="-174708">
              <a:buFont typeface="Arial" panose="020B0604020202020204" pitchFamily="34" charset="0"/>
              <a:buChar char="•"/>
            </a:pPr>
            <a:r>
              <a:rPr lang="en-US"/>
              <a:t>Workload (Time for preparation, grading, and collaboration provided?)</a:t>
            </a:r>
            <a:endParaRPr lang="en-US">
              <a:ea typeface="Calibri"/>
              <a:cs typeface="Calibri"/>
            </a:endParaRPr>
          </a:p>
          <a:p>
            <a:pPr marL="1572368" lvl="3" indent="-174708">
              <a:buFont typeface="Arial" panose="020B0604020202020204" pitchFamily="34" charset="0"/>
              <a:buChar char="•"/>
            </a:pPr>
            <a:r>
              <a:rPr lang="en-US"/>
              <a:t>Workplace Flexibility</a:t>
            </a:r>
            <a:endParaRPr lang="en-US">
              <a:ea typeface="Calibri"/>
              <a:cs typeface="Calibri"/>
            </a:endParaRPr>
          </a:p>
          <a:p>
            <a:pPr marL="1572368" lvl="3" indent="-174708">
              <a:buFont typeface="Arial" panose="020B0604020202020204" pitchFamily="34" charset="0"/>
              <a:buChar char="•"/>
            </a:pPr>
            <a:r>
              <a:rPr lang="en-US"/>
              <a:t>Administrative Support</a:t>
            </a:r>
            <a:endParaRPr lang="en-US">
              <a:ea typeface="Calibri"/>
              <a:cs typeface="Calibri"/>
            </a:endParaRPr>
          </a:p>
          <a:p>
            <a:pPr marL="1572368" lvl="3" indent="-174708">
              <a:buFont typeface="Arial" panose="020B0604020202020204" pitchFamily="34" charset="0"/>
              <a:buChar char="•"/>
            </a:pPr>
            <a:r>
              <a:rPr lang="en-US"/>
              <a:t>Many others</a:t>
            </a:r>
          </a:p>
          <a:p>
            <a:pPr marL="1397660" lvl="3" indent="0">
              <a:buFont typeface="Arial" panose="020B0604020202020204" pitchFamily="34" charset="0"/>
              <a:buNone/>
            </a:pPr>
            <a:endParaRPr lang="en-US">
              <a:ea typeface="Calibri"/>
              <a:cs typeface="Calibri"/>
            </a:endParaRPr>
          </a:p>
          <a:p>
            <a:pPr marL="174708" indent="-174708">
              <a:buFont typeface="Arial" panose="020B0604020202020204" pitchFamily="34" charset="0"/>
              <a:buChar char="•"/>
            </a:pPr>
            <a:r>
              <a:rPr lang="en-US"/>
              <a:t>It is probably apparent that these factors will affect retention, but they also significantly impact recruitment.  Educators who are not currently satisfied with their profession are going to be far less likely to advise their students to go into education.  They also may discourage their children from becoming educators.  Conversely, Educators satisfied with the profession are in the position to serve as ambassadors for the profession.</a:t>
            </a:r>
            <a:endParaRPr lang="en-US">
              <a:cs typeface="Calibri"/>
            </a:endParaRPr>
          </a:p>
          <a:p>
            <a:pPr marL="174708" indent="-174708">
              <a:buFont typeface="Arial" panose="020B0604020202020204" pitchFamily="34" charset="0"/>
              <a:buChar char="•"/>
            </a:pPr>
            <a:endParaRPr lang="en-US">
              <a:ea typeface="Calibri"/>
              <a:cs typeface="Calibri"/>
            </a:endParaRPr>
          </a:p>
          <a:p>
            <a:pPr marL="174708" indent="-174708">
              <a:buFont typeface="Arial" panose="020B0604020202020204" pitchFamily="34" charset="0"/>
              <a:buChar char="•"/>
            </a:pPr>
            <a:r>
              <a:rPr lang="en-US" b="1">
                <a:ea typeface="Calibri"/>
                <a:cs typeface="Calibri"/>
              </a:rPr>
              <a:t>Important Note: </a:t>
            </a:r>
            <a:r>
              <a:rPr lang="en-US">
                <a:ea typeface="Calibri"/>
                <a:cs typeface="Calibri"/>
              </a:rPr>
              <a:t>As a result of the recent pandemic, Ohio is currently highly focused on ensuring that we are able to minimize the effects of the COVID interrupted learning.  </a:t>
            </a:r>
            <a:r>
              <a:rPr lang="en-US"/>
              <a:t>This goal must be held in mind when addressing the educator pipeline.  It may be tempting to consider lowering licensure standards in order to inflate the number of licenses issued; however</a:t>
            </a:r>
            <a:r>
              <a:rPr lang="en-US">
                <a:cs typeface="Calibri"/>
              </a:rPr>
              <a:t>, research tells us the</a:t>
            </a:r>
            <a:r>
              <a:rPr lang="en-US">
                <a:ea typeface="Calibri"/>
                <a:cs typeface="Calibri"/>
              </a:rPr>
              <a:t> number one factor of student success is having a highly effective educator in the classroom.  If we want to ensure that the Ohio school system can best support its students, we need to address the factors impacting the recruitment and retention of the best candidates.</a:t>
            </a:r>
          </a:p>
          <a:p>
            <a:pPr marL="1572368" lvl="3" indent="-174708">
              <a:buFont typeface="Arial" panose="020B0604020202020204" pitchFamily="34" charset="0"/>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0B99939C-0934-4DE7-B158-EA4CCC8DBB30}" type="slidenum">
              <a:rPr lang="en-US" smtClean="0"/>
              <a:t>50</a:t>
            </a:fld>
            <a:endParaRPr lang="en-US"/>
          </a:p>
        </p:txBody>
      </p:sp>
    </p:spTree>
    <p:extLst>
      <p:ext uri="{BB962C8B-B14F-4D97-AF65-F5344CB8AC3E}">
        <p14:creationId xmlns:p14="http://schemas.microsoft.com/office/powerpoint/2010/main" val="144790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67EAAE04-DB89-44AB-92B7-664875C4D174}" type="slidenum">
              <a:rPr lang="en-US">
                <a:solidFill>
                  <a:prstClr val="black"/>
                </a:solidFill>
                <a:latin typeface="Calibri" panose="020F0502020204030204"/>
              </a:rPr>
              <a:pPr defTabSz="931774">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173979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18072">
              <a:defRPr/>
            </a:pPr>
            <a:r>
              <a:rPr lang="en-US" b="1" i="1" dirty="0"/>
              <a:t>[When presenting, this</a:t>
            </a:r>
            <a:r>
              <a:rPr lang="en-US" b="1" i="1" baseline="0" dirty="0"/>
              <a:t> slide requires multiple clicks to reveal each element] </a:t>
            </a:r>
          </a:p>
          <a:p>
            <a:pPr defTabSz="1118072">
              <a:defRPr/>
            </a:pPr>
            <a:endParaRPr lang="en-US" b="1" i="1" baseline="0" dirty="0"/>
          </a:p>
          <a:p>
            <a:pPr marL="291179" indent="-291179" defTabSz="1118072">
              <a:buFont typeface="Arial" panose="020B0604020202020204" pitchFamily="34" charset="0"/>
              <a:buChar char="•"/>
              <a:defRPr/>
            </a:pPr>
            <a:r>
              <a:rPr lang="en-US" baseline="0" dirty="0"/>
              <a:t>The resident educator program is two years</a:t>
            </a:r>
          </a:p>
          <a:p>
            <a:pPr marL="291179" indent="-291179" defTabSz="1118072">
              <a:buFont typeface="Arial" panose="020B0604020202020204" pitchFamily="34" charset="0"/>
              <a:buChar char="•"/>
              <a:defRPr/>
            </a:pPr>
            <a:r>
              <a:rPr lang="en-US" baseline="0" dirty="0"/>
              <a:t>The RESA will still be required</a:t>
            </a:r>
          </a:p>
          <a:p>
            <a:pPr marL="291179" indent="-291179" defTabSz="1118072">
              <a:buFont typeface="Arial" panose="020B0604020202020204" pitchFamily="34" charset="0"/>
              <a:buChar char="•"/>
              <a:defRPr/>
            </a:pPr>
            <a:r>
              <a:rPr lang="en-US" baseline="0" dirty="0"/>
              <a:t>The requirements of the program have been streamlined.</a:t>
            </a:r>
          </a:p>
          <a:p>
            <a:pPr marL="291179" indent="-291179" defTabSz="1118072">
              <a:buFont typeface="Arial" panose="020B0604020202020204" pitchFamily="34" charset="0"/>
              <a:buChar char="•"/>
              <a:defRPr/>
            </a:pPr>
            <a:r>
              <a:rPr lang="en-US" dirty="0"/>
              <a:t>A work group of various stake holder worked over the last 24 months to make sure the program meets the needs of </a:t>
            </a:r>
            <a:endParaRPr lang="en-US" baseline="0" dirty="0"/>
          </a:p>
          <a:p>
            <a:pPr defTabSz="1118072">
              <a:defRPr/>
            </a:pPr>
            <a:r>
              <a:rPr lang="en-US" b="1" i="1" baseline="0" dirty="0"/>
              <a:t>Unlimited tries</a:t>
            </a:r>
          </a:p>
          <a:p>
            <a:pPr defTabSz="1118072">
              <a:defRPr/>
            </a:pPr>
            <a:endParaRPr lang="en-US" b="1" i="1"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337421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here to help you   please contact us for questions, concerns, and training needs. </a:t>
            </a:r>
          </a:p>
        </p:txBody>
      </p:sp>
      <p:sp>
        <p:nvSpPr>
          <p:cNvPr id="4" name="Slide Number Placeholder 3"/>
          <p:cNvSpPr>
            <a:spLocks noGrp="1"/>
          </p:cNvSpPr>
          <p:nvPr>
            <p:ph type="sldNum" sz="quarter" idx="5"/>
          </p:nvPr>
        </p:nvSpPr>
        <p:spPr/>
        <p:txBody>
          <a:bodyPr/>
          <a:lstStyle/>
          <a:p>
            <a:fld id="{A88EB8E9-7E05-4C60-A58D-798732DD5BFE}" type="slidenum">
              <a:rPr lang="en-US" smtClean="0"/>
              <a:t>8</a:t>
            </a:fld>
            <a:endParaRPr lang="en-US" dirty="0"/>
          </a:p>
        </p:txBody>
      </p:sp>
    </p:spTree>
    <p:extLst>
      <p:ext uri="{BB962C8B-B14F-4D97-AF65-F5344CB8AC3E}">
        <p14:creationId xmlns:p14="http://schemas.microsoft.com/office/powerpoint/2010/main" val="397528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607034"/>
          </a:xfrm>
        </p:spPr>
        <p:txBody>
          <a:bodyPr/>
          <a:lstStyle/>
          <a:p>
            <a:r>
              <a:rPr lang="en-US" dirty="0"/>
              <a:t>Another resource we have</a:t>
            </a:r>
          </a:p>
          <a:p>
            <a:pPr marL="174708" indent="-174708">
              <a:buFont typeface="Arial" panose="020B0604020202020204" pitchFamily="34" charset="0"/>
              <a:buChar char="•"/>
            </a:pPr>
            <a:r>
              <a:rPr lang="en-US" sz="1200" dirty="0">
                <a:latin typeface="+mj-lt"/>
              </a:rPr>
              <a:t>The HCRC is a website and center that has free resources for districts and schools to help manage the human capital system (attracting, recruiting, and retaining, rewarding).  It focuses on moving from transactional HR to a more strategic systematic approach</a:t>
            </a:r>
          </a:p>
          <a:p>
            <a:pPr marL="174708" indent="-174708">
              <a:buFont typeface="Arial" panose="020B0604020202020204" pitchFamily="34" charset="0"/>
              <a:buChar char="•"/>
            </a:pPr>
            <a:endParaRPr lang="en-US" sz="1200" dirty="0">
              <a:latin typeface="+mj-lt"/>
            </a:endParaRPr>
          </a:p>
          <a:p>
            <a:pPr marL="174708" indent="-174708">
              <a:buFont typeface="Arial" panose="020B0604020202020204" pitchFamily="34" charset="0"/>
              <a:buChar char="•"/>
            </a:pPr>
            <a:r>
              <a:rPr lang="en-US" sz="1200" dirty="0">
                <a:solidFill>
                  <a:srgbClr val="222222"/>
                </a:solidFill>
                <a:latin typeface="+mj-lt"/>
              </a:rPr>
              <a:t>The Resource Center gives you the tools and materials you need to make decisions from attracting and recruiting educators to supporting them throughout their careers.</a:t>
            </a:r>
            <a:r>
              <a:rPr lang="en-US" sz="1200" dirty="0">
                <a:latin typeface="+mj-lt"/>
              </a:rPr>
              <a:t>  </a:t>
            </a:r>
          </a:p>
          <a:p>
            <a:pPr marL="174708" indent="-174708">
              <a:buFont typeface="Arial" panose="020B0604020202020204" pitchFamily="34" charset="0"/>
              <a:buChar char="•"/>
            </a:pPr>
            <a:endParaRPr lang="en-US" sz="1200" dirty="0">
              <a:latin typeface="+mj-lt"/>
            </a:endParaRPr>
          </a:p>
          <a:p>
            <a:pPr marL="276944" indent="-276944">
              <a:buFont typeface="Arial" panose="020B0604020202020204" pitchFamily="34" charset="0"/>
              <a:buChar char="•"/>
            </a:pPr>
            <a:r>
              <a:rPr lang="en-US" sz="1200" dirty="0">
                <a:latin typeface="+mj-lt"/>
              </a:rPr>
              <a:t>The HCRC is for </a:t>
            </a:r>
            <a:r>
              <a:rPr lang="en-US" sz="1200" b="1" dirty="0">
                <a:latin typeface="+mj-lt"/>
              </a:rPr>
              <a:t> </a:t>
            </a:r>
            <a:r>
              <a:rPr lang="en-US" sz="1200" dirty="0">
                <a:latin typeface="+mj-lt"/>
              </a:rPr>
              <a:t>Building leaders, teacher leaders, coaches, central office supt.  </a:t>
            </a:r>
          </a:p>
          <a:p>
            <a:pPr marL="291179" indent="-291179">
              <a:buFont typeface="Arial" panose="020B0604020202020204" pitchFamily="34" charset="0"/>
              <a:buChar char="•"/>
            </a:pPr>
            <a:endParaRPr lang="en-US" dirty="0"/>
          </a:p>
          <a:p>
            <a:pPr marL="276944" indent="-276944"/>
            <a:endParaRPr lang="en-US" b="1"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dirty="0"/>
          </a:p>
        </p:txBody>
      </p:sp>
    </p:spTree>
    <p:extLst>
      <p:ext uri="{BB962C8B-B14F-4D97-AF65-F5344CB8AC3E}">
        <p14:creationId xmlns:p14="http://schemas.microsoft.com/office/powerpoint/2010/main" val="110735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183380"/>
            <a:ext cx="5729383" cy="5113020"/>
          </a:xfrm>
        </p:spPr>
        <p:txBody>
          <a:bodyPr/>
          <a:lstStyle/>
          <a:p>
            <a:pPr>
              <a:defRPr/>
            </a:pPr>
            <a:endParaRPr lang="en-US" dirty="0">
              <a:cs typeface="Arial"/>
            </a:endParaRPr>
          </a:p>
          <a:p>
            <a:pPr>
              <a:defRPr/>
            </a:pPr>
            <a:r>
              <a:rPr lang="en-US" sz="900" dirty="0">
                <a:latin typeface="Arial"/>
                <a:ea typeface="Calibri" panose="020F0502020204030204" pitchFamily="34" charset="0"/>
                <a:cs typeface="Arial"/>
              </a:rPr>
              <a:t>These components reflect  the learning conditions that ensure the success for all children  achievement.  </a:t>
            </a:r>
            <a:endParaRPr lang="en-US" sz="900" dirty="0">
              <a:ea typeface="Calibri" panose="020F0502020204030204" pitchFamily="34" charset="0"/>
              <a:cs typeface="Arial"/>
            </a:endParaRPr>
          </a:p>
          <a:p>
            <a:pPr defTabSz="1118072">
              <a:defRPr/>
            </a:pPr>
            <a:r>
              <a:rPr lang="en-US" sz="900" dirty="0"/>
              <a:t>Culturally Responsive Practice – </a:t>
            </a:r>
            <a:r>
              <a:rPr lang="en-US" sz="900" dirty="0">
                <a:ea typeface="Calibri" panose="020F0502020204030204" pitchFamily="34" charset="0"/>
              </a:rPr>
              <a:t>A student is likely to do better academically if the education experience is responsive to the child’s cultural identity. The goal is for each child to have access to educators who understand and incorporate each student’s cultural and linguistic knowledge into their practice and holds them to high expectations. Culturally responsive educators also understand how their own culture shapes their approach to teaching and learning. </a:t>
            </a:r>
            <a:endParaRPr lang="en-US" sz="900" dirty="0"/>
          </a:p>
          <a:p>
            <a:pPr defTabSz="1118072">
              <a:defRPr/>
            </a:pPr>
            <a:endParaRPr lang="en-US" sz="900" dirty="0"/>
          </a:p>
          <a:p>
            <a:pPr defTabSz="1118072">
              <a:defRPr/>
            </a:pPr>
            <a:r>
              <a:rPr lang="en-US" sz="900" dirty="0"/>
              <a:t>Student-Centered Learning – </a:t>
            </a:r>
            <a:r>
              <a:rPr lang="en-US" sz="900" dirty="0">
                <a:ea typeface="Calibri" panose="020F0502020204030204" pitchFamily="34" charset="0"/>
              </a:rPr>
              <a:t>When a student is given the opportunity to be involved in shaping his or her learning experience, he or she is more likely to be engaged and successful. The goal is for each child to have access to teachers who adapt their instruction based on students’ interests, strengths and needs, allowing students to take greater ownership of their learning. </a:t>
            </a:r>
            <a:endParaRPr lang="en-US" sz="900" dirty="0"/>
          </a:p>
          <a:p>
            <a:pPr defTabSz="1118072">
              <a:defRPr/>
            </a:pPr>
            <a:endParaRPr lang="en-US" sz="900" dirty="0"/>
          </a:p>
          <a:p>
            <a:pPr defTabSz="1118072">
              <a:defRPr/>
            </a:pPr>
            <a:r>
              <a:rPr lang="en-US" sz="900" dirty="0"/>
              <a:t>Diverse Staff of Excellent Educators – </a:t>
            </a:r>
            <a:r>
              <a:rPr lang="en-US" sz="900" dirty="0">
                <a:ea typeface="Calibri" panose="020F0502020204030204" pitchFamily="34" charset="0"/>
              </a:rPr>
              <a:t>A student is more likely to perform well academically if he or she sees teachers and other educators that reflect the student’s identity. The goal is for each child to have opportunities to engage with effective, experienced and properly certified educators who come from a variety of backgrounds (race, gender, ethnicity, language, disability, family background and/or income) who are intentionally hired, placed and supported by school and district leadership and staff with student success in mind. </a:t>
            </a:r>
            <a:endParaRPr lang="en-US" sz="900" dirty="0"/>
          </a:p>
          <a:p>
            <a:pPr defTabSz="1118072">
              <a:defRPr/>
            </a:pPr>
            <a:endParaRPr lang="en-US" sz="900" dirty="0"/>
          </a:p>
          <a:p>
            <a:pPr defTabSz="1118072">
              <a:defRPr/>
            </a:pPr>
            <a:r>
              <a:rPr lang="en-US" sz="900" dirty="0"/>
              <a:t>Family &amp; Community Engagement – </a:t>
            </a:r>
            <a:r>
              <a:rPr lang="en-US" sz="900" dirty="0">
                <a:ea typeface="Calibri" panose="020F0502020204030204" pitchFamily="34" charset="0"/>
              </a:rPr>
              <a:t>A child’s academic achievement is enhanced when family and community are engaged in supporting a child’s education. The goal is for each child to receive tailored support to be successful through meaningful partnerships built on trust between educators, family and the community. </a:t>
            </a:r>
            <a:endParaRPr lang="en-US" sz="900" dirty="0"/>
          </a:p>
          <a:p>
            <a:pPr defTabSz="1118072">
              <a:defRPr/>
            </a:pPr>
            <a:endParaRPr lang="en-US" sz="900" dirty="0"/>
          </a:p>
          <a:p>
            <a:pPr defTabSz="1118072">
              <a:defRPr/>
            </a:pPr>
            <a:r>
              <a:rPr lang="en-US" sz="900" dirty="0"/>
              <a:t>School Climate – </a:t>
            </a:r>
            <a:r>
              <a:rPr lang="en-US" sz="900" dirty="0">
                <a:ea typeface="Calibri" panose="020F0502020204030204" pitchFamily="34" charset="0"/>
              </a:rPr>
              <a:t>When a child feels socially, emotionally and physically safe he or she will have a more successful educational experience and achieve higher academic outcomes. It is important for educators, students and families to nurture an environment of care and respect. Every member of the school community contributes to maintaining school operations and the physical environment. </a:t>
            </a:r>
            <a:endParaRPr lang="en-US" sz="900" dirty="0">
              <a:ea typeface="Calibri" panose="020F0502020204030204" pitchFamily="34" charset="0"/>
              <a:cs typeface="Times New Roman" panose="02020603050405020304" pitchFamily="18" charset="0"/>
            </a:endParaRPr>
          </a:p>
          <a:p>
            <a:pPr defTabSz="1118072">
              <a:defRPr/>
            </a:pPr>
            <a:endParaRPr lang="en-US" dirty="0"/>
          </a:p>
          <a:p>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Equity Gap Analysis Tool – The district might want to consider using the EGAT, particularly the Diverse Staff of Excellent Educators component, with the elementary.  If the entire staff is female, there is a gap in that component</a:t>
            </a: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342405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designed to promote conversations and build relationships as well as provide introductory vocabulary and practical support. The guide is grounded in research showing that creating an alliance with a mentor where culture is respected reciprocally increases teacher re</a:t>
            </a:r>
          </a:p>
          <a:p>
            <a:r>
              <a:rPr lang="en-US" dirty="0"/>
              <a:t>retention.</a:t>
            </a:r>
          </a:p>
          <a:p>
            <a:endParaRPr lang="en-US" dirty="0"/>
          </a:p>
          <a:p>
            <a:pPr marL="276944" indent="-276944"/>
            <a:r>
              <a:rPr lang="en-US" dirty="0"/>
              <a:t>Actionable practice and tools to apply knowledge in mentoring relationships including reflections on pedagogy and  strategy to increase efficacy</a:t>
            </a:r>
          </a:p>
          <a:p>
            <a:pPr marL="276944" indent="-276944"/>
            <a:endParaRPr lang="en-US" dirty="0"/>
          </a:p>
          <a:p>
            <a:pPr marL="276944" indent="-276944"/>
            <a:r>
              <a:rPr lang="en-US" dirty="0"/>
              <a:t> </a:t>
            </a:r>
            <a:r>
              <a:rPr lang="en-US" b="1" dirty="0"/>
              <a:t>Intended Impact: </a:t>
            </a:r>
            <a:r>
              <a:rPr lang="en-US" dirty="0"/>
              <a:t>Retention and mentor growth</a:t>
            </a:r>
          </a:p>
          <a:p>
            <a:pPr marL="276944" indent="-276944"/>
            <a:endParaRPr lang="en-US" dirty="0"/>
          </a:p>
          <a:p>
            <a:r>
              <a:rPr lang="en-US" sz="1100" dirty="0"/>
              <a:t>A tool in the RE program  </a:t>
            </a:r>
          </a:p>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Resident Educator Materials – Because Lucas is still in the RE program, he will need a mentor to work with him to complete and move to his first full license.</a:t>
            </a:r>
            <a:endParaRPr lang="en-US" dirty="0">
              <a:latin typeface="Times New Roman" panose="02020603050405020304" pitchFamily="18" charset="0"/>
              <a:ea typeface="Times New Roman" panose="02020603050405020304" pitchFamily="18" charset="0"/>
            </a:endParaRPr>
          </a:p>
          <a:p>
            <a:pPr marL="276944" indent="-276944"/>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3675391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2"/>
            <a:ext cx="14630398" cy="8229598"/>
          </a:xfrm>
          <a:prstGeom prst="rect">
            <a:avLst/>
          </a:prstGeom>
        </p:spPr>
      </p:pic>
      <p:sp>
        <p:nvSpPr>
          <p:cNvPr id="2" name="Title 1"/>
          <p:cNvSpPr>
            <a:spLocks noGrp="1"/>
          </p:cNvSpPr>
          <p:nvPr>
            <p:ph type="ctrTitle"/>
          </p:nvPr>
        </p:nvSpPr>
        <p:spPr>
          <a:xfrm>
            <a:off x="247675" y="536195"/>
            <a:ext cx="12435840" cy="769441"/>
          </a:xfrm>
        </p:spPr>
        <p:txBody>
          <a:bodyPr lIns="0" tIns="0" rIns="0" bIns="0" anchor="b" anchorCtr="0">
            <a:spAutoFit/>
          </a:bodyPr>
          <a:lstStyle>
            <a:lvl1pPr algn="l">
              <a:defRPr sz="5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247675" y="6784963"/>
            <a:ext cx="10241280" cy="523220"/>
          </a:xfrm>
        </p:spPr>
        <p:txBody>
          <a:bodyPr lIns="0" tIns="0" rIns="0" bIns="0" anchor="t" anchorCtr="0">
            <a:spAutoFit/>
          </a:bodyPr>
          <a:lstStyle>
            <a:lvl1pPr marL="0" indent="0" algn="l">
              <a:buNone/>
              <a:defRPr sz="3400">
                <a:solidFill>
                  <a:srgbClr val="CD0920"/>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8958F0-E22B-4844-AC19-7C0D6F3750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372804"/>
            <a:ext cx="14630400" cy="861060"/>
          </a:xfrm>
          <a:prstGeom prst="rect">
            <a:avLst/>
          </a:prstGeom>
        </p:spPr>
      </p:pic>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a:t>Click to edit Master title style</a:t>
            </a:r>
          </a:p>
        </p:txBody>
      </p:sp>
      <p:sp>
        <p:nvSpPr>
          <p:cNvPr id="3" name="Content Placeholder 2"/>
          <p:cNvSpPr>
            <a:spLocks noGrp="1"/>
          </p:cNvSpPr>
          <p:nvPr>
            <p:ph idx="1"/>
          </p:nvPr>
        </p:nvSpPr>
        <p:spPr>
          <a:xfrm>
            <a:off x="731520" y="1508584"/>
            <a:ext cx="13167360" cy="5431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43A69C57-A96E-4D28-B89E-61FE079DD911}"/>
              </a:ext>
            </a:extLst>
          </p:cNvPr>
          <p:cNvSpPr>
            <a:spLocks noGrp="1"/>
          </p:cNvSpPr>
          <p:nvPr>
            <p:ph type="sldNum" sz="quarter" idx="12"/>
          </p:nvPr>
        </p:nvSpPr>
        <p:spPr>
          <a:xfrm>
            <a:off x="13931900" y="7719057"/>
            <a:ext cx="660400" cy="365125"/>
          </a:xfrm>
          <a:prstGeom prst="rect">
            <a:avLst/>
          </a:prstGeom>
        </p:spPr>
        <p:txBody>
          <a:bodyPr/>
          <a:lstStyle>
            <a:lvl1pPr>
              <a:defRPr sz="2400">
                <a:solidFill>
                  <a:schemeClr val="bg1">
                    <a:lumMod val="95000"/>
                  </a:schemeClr>
                </a:solidFill>
                <a:latin typeface="Arial" panose="020B0604020202020204" pitchFamily="34" charset="0"/>
                <a:cs typeface="Arial" panose="020B0604020202020204" pitchFamily="34" charset="0"/>
              </a:defRPr>
            </a:lvl1pPr>
          </a:lstStyle>
          <a:p>
            <a:fld id="{6BA907D1-9C08-47F3-B047-6197268ACA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14630394" cy="8229597"/>
          </a:xfrm>
          <a:prstGeom prst="rect">
            <a:avLst/>
          </a:prstGeom>
        </p:spPr>
      </p:pic>
      <p:sp>
        <p:nvSpPr>
          <p:cNvPr id="2" name="Title 1"/>
          <p:cNvSpPr>
            <a:spLocks noGrp="1"/>
          </p:cNvSpPr>
          <p:nvPr>
            <p:ph type="ctrTitle"/>
          </p:nvPr>
        </p:nvSpPr>
        <p:spPr>
          <a:xfrm>
            <a:off x="247675" y="536195"/>
            <a:ext cx="12435840" cy="769441"/>
          </a:xfrm>
        </p:spPr>
        <p:txBody>
          <a:bodyPr lIns="0" tIns="0" rIns="0" bIns="0" anchor="b" anchorCtr="0">
            <a:spAutoFit/>
          </a:bodyPr>
          <a:lstStyle>
            <a:lvl1pPr algn="l">
              <a:defRPr sz="5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54576810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4630394" cy="8229598"/>
          </a:xfrm>
          <a:prstGeom prst="rect">
            <a:avLst/>
          </a:prstGeom>
        </p:spPr>
      </p:pic>
      <p:sp>
        <p:nvSpPr>
          <p:cNvPr id="2" name="Title 1"/>
          <p:cNvSpPr>
            <a:spLocks noGrp="1"/>
          </p:cNvSpPr>
          <p:nvPr>
            <p:ph type="ctrTitle"/>
          </p:nvPr>
        </p:nvSpPr>
        <p:spPr>
          <a:xfrm>
            <a:off x="247675" y="536197"/>
            <a:ext cx="12435840" cy="769441"/>
          </a:xfrm>
        </p:spPr>
        <p:txBody>
          <a:bodyPr lIns="0" tIns="0" rIns="0" bIns="0" anchor="b" anchorCtr="0">
            <a:spAutoFit/>
          </a:bodyPr>
          <a:lstStyle>
            <a:lvl1pPr algn="l">
              <a:defRPr sz="5000" b="1">
                <a:solidFill>
                  <a:schemeClr val="bg1"/>
                </a:solidFill>
              </a:defRPr>
            </a:lvl1pPr>
          </a:lstStyle>
          <a:p>
            <a:r>
              <a:rPr lang="en-US"/>
              <a:t>Click to edit Master title style</a:t>
            </a:r>
          </a:p>
        </p:txBody>
      </p:sp>
    </p:spTree>
    <p:extLst>
      <p:ext uri="{BB962C8B-B14F-4D97-AF65-F5344CB8AC3E}">
        <p14:creationId xmlns:p14="http://schemas.microsoft.com/office/powerpoint/2010/main" val="946052738"/>
      </p:ext>
    </p:extLst>
  </p:cSld>
  <p:clrMapOvr>
    <a:masterClrMapping/>
  </p:clrMapOvr>
  <p:extLst>
    <p:ext uri="{DCECCB84-F9BA-43D5-87BE-67443E8EF086}">
      <p15:sldGuideLst xmlns:p15="http://schemas.microsoft.com/office/powerpoint/2012/main">
        <p15:guide id="1" orient="horz" pos="3110" userDrawn="1">
          <p15:clr>
            <a:srgbClr val="FBAE40"/>
          </p15:clr>
        </p15:guide>
        <p15:guide id="2" pos="55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958F0-E22B-4844-AC19-7C0D6F37506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577" y="1"/>
            <a:ext cx="14637978" cy="8233862"/>
          </a:xfrm>
          <a:prstGeom prst="rect">
            <a:avLst/>
          </a:prstGeom>
        </p:spPr>
      </p:pic>
      <p:sp>
        <p:nvSpPr>
          <p:cNvPr id="2" name="Title 1"/>
          <p:cNvSpPr>
            <a:spLocks noGrp="1"/>
          </p:cNvSpPr>
          <p:nvPr>
            <p:ph type="title"/>
          </p:nvPr>
        </p:nvSpPr>
        <p:spPr>
          <a:xfrm>
            <a:off x="731520" y="548644"/>
            <a:ext cx="13167360" cy="769441"/>
          </a:xfrm>
        </p:spPr>
        <p:txBody>
          <a:bodyPr>
            <a:spAutoFit/>
          </a:bodyPr>
          <a:lstStyle>
            <a:lvl1pPr>
              <a:defRPr sz="5000" b="1">
                <a:solidFill>
                  <a:srgbClr val="C00000"/>
                </a:solidFill>
              </a:defRPr>
            </a:lvl1pPr>
          </a:lstStyle>
          <a:p>
            <a:r>
              <a:rPr lang="en-US"/>
              <a:t>Click to edit Master title style</a:t>
            </a:r>
          </a:p>
        </p:txBody>
      </p:sp>
      <p:sp>
        <p:nvSpPr>
          <p:cNvPr id="3" name="Content Placeholder 2"/>
          <p:cNvSpPr>
            <a:spLocks noGrp="1"/>
          </p:cNvSpPr>
          <p:nvPr>
            <p:ph idx="1"/>
          </p:nvPr>
        </p:nvSpPr>
        <p:spPr>
          <a:xfrm>
            <a:off x="731520" y="1508585"/>
            <a:ext cx="13167360" cy="5431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43A69C57-A96E-4D28-B89E-61FE079DD911}"/>
              </a:ext>
            </a:extLst>
          </p:cNvPr>
          <p:cNvSpPr>
            <a:spLocks noGrp="1"/>
          </p:cNvSpPr>
          <p:nvPr>
            <p:ph type="sldNum" sz="quarter" idx="12"/>
          </p:nvPr>
        </p:nvSpPr>
        <p:spPr>
          <a:xfrm>
            <a:off x="731520" y="7707288"/>
            <a:ext cx="660400" cy="365125"/>
          </a:xfrm>
          <a:prstGeom prst="rect">
            <a:avLst/>
          </a:prstGeom>
        </p:spPr>
        <p:txBody>
          <a:bodyPr/>
          <a:lstStyle>
            <a:lvl1pPr>
              <a:defRPr sz="2400">
                <a:solidFill>
                  <a:schemeClr val="bg1">
                    <a:lumMod val="95000"/>
                  </a:schemeClr>
                </a:solidFill>
                <a:latin typeface="Arial" panose="020B0604020202020204" pitchFamily="34" charset="0"/>
                <a:cs typeface="Arial" panose="020B0604020202020204" pitchFamily="34" charset="0"/>
              </a:defRPr>
            </a:lvl1pPr>
          </a:lstStyle>
          <a:p>
            <a:fld id="{6BA907D1-9C08-47F3-B047-6197268ACA7D}" type="slidenum">
              <a:rPr lang="en-US" smtClean="0"/>
              <a:pPr/>
              <a:t>‹#›</a:t>
            </a:fld>
            <a:endParaRPr lang="en-US"/>
          </a:p>
        </p:txBody>
      </p:sp>
    </p:spTree>
    <p:extLst>
      <p:ext uri="{BB962C8B-B14F-4D97-AF65-F5344CB8AC3E}">
        <p14:creationId xmlns:p14="http://schemas.microsoft.com/office/powerpoint/2010/main" val="1996779017"/>
      </p:ext>
    </p:extLst>
  </p:cSld>
  <p:clrMapOvr>
    <a:masterClrMapping/>
  </p:clrMapOvr>
  <p:extLst>
    <p:ext uri="{DCECCB84-F9BA-43D5-87BE-67443E8EF086}">
      <p15:sldGuideLst xmlns:p15="http://schemas.microsoft.com/office/powerpoint/2012/main">
        <p15:guide id="1" orient="horz" pos="3110" userDrawn="1">
          <p15:clr>
            <a:srgbClr val="FBAE40"/>
          </p15:clr>
        </p15:guide>
        <p15:guide id="2" pos="553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79C0-DF89-D74B-8852-E0E4332EFFDE}"/>
              </a:ext>
            </a:extLst>
          </p:cNvPr>
          <p:cNvSpPr>
            <a:spLocks noGrp="1"/>
          </p:cNvSpPr>
          <p:nvPr>
            <p:ph type="title"/>
          </p:nvPr>
        </p:nvSpPr>
        <p:spPr>
          <a:xfrm>
            <a:off x="1005840" y="438150"/>
            <a:ext cx="12618720" cy="93535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1CF04B-939A-9B4A-831E-3DB2A9EBBE90}"/>
              </a:ext>
            </a:extLst>
          </p:cNvPr>
          <p:cNvSpPr>
            <a:spLocks noGrp="1"/>
          </p:cNvSpPr>
          <p:nvPr>
            <p:ph sz="half" idx="1"/>
          </p:nvPr>
        </p:nvSpPr>
        <p:spPr>
          <a:xfrm>
            <a:off x="1005840" y="1687830"/>
            <a:ext cx="6217920" cy="5221606"/>
          </a:xfrm>
          <a:prstGeom prst="rect">
            <a:avLst/>
          </a:prstGeom>
        </p:spPr>
        <p:txBody>
          <a:bodyPr>
            <a:normAutofit/>
          </a:bodyPr>
          <a:lstStyle>
            <a:lvl1pPr>
              <a:defRPr sz="4800"/>
            </a:lvl1pPr>
            <a:lvl2pPr>
              <a:defRPr sz="4800"/>
            </a:lvl2pPr>
            <a:lvl3pPr>
              <a:defRPr sz="4800"/>
            </a:lvl3pPr>
            <a:lvl4pPr>
              <a:defRPr sz="4800"/>
            </a:lvl4pPr>
            <a:lvl5pPr>
              <a:defRPr sz="4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C2901A-8E75-0C41-9156-D790BCA52FBC}"/>
              </a:ext>
            </a:extLst>
          </p:cNvPr>
          <p:cNvSpPr>
            <a:spLocks noGrp="1"/>
          </p:cNvSpPr>
          <p:nvPr>
            <p:ph sz="half" idx="2"/>
          </p:nvPr>
        </p:nvSpPr>
        <p:spPr>
          <a:xfrm>
            <a:off x="7406640" y="1687830"/>
            <a:ext cx="6217920" cy="5221606"/>
          </a:xfrm>
          <a:prstGeom prst="rect">
            <a:avLst/>
          </a:prstGeom>
        </p:spPr>
        <p:txBody>
          <a:bodyPr/>
          <a:lstStyle>
            <a:lvl1pPr>
              <a:defRPr sz="4800"/>
            </a:lvl1pPr>
            <a:lvl2pPr>
              <a:defRPr sz="4800"/>
            </a:lvl2pPr>
            <a:lvl3pPr>
              <a:defRPr sz="4800"/>
            </a:lvl3pPr>
            <a:lvl4pPr>
              <a:defRPr sz="4800"/>
            </a:lvl4pPr>
            <a:lvl5pPr>
              <a:defRPr sz="4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87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731520" y="1557346"/>
            <a:ext cx="13167360" cy="543115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731520" y="1557347"/>
            <a:ext cx="13167360" cy="543115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4367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ctr" defTabSz="548591" rtl="0" eaLnBrk="1" latinLnBrk="0" hangingPunct="1">
        <a:spcBef>
          <a:spcPct val="0"/>
        </a:spcBef>
        <a:buNone/>
        <a:defRPr sz="5000" b="1" kern="1200">
          <a:solidFill>
            <a:srgbClr val="C00000"/>
          </a:solidFill>
          <a:latin typeface="Arial"/>
          <a:ea typeface="+mj-ea"/>
          <a:cs typeface="Arial"/>
        </a:defRPr>
      </a:lvl1pPr>
    </p:titleStyle>
    <p:bodyStyle>
      <a:lvl1pPr marL="272392" indent="-272392" algn="l" defTabSz="548591" rtl="0" eaLnBrk="1" latinLnBrk="0" hangingPunct="1">
        <a:spcBef>
          <a:spcPct val="20000"/>
        </a:spcBef>
        <a:buFont typeface="Arial"/>
        <a:buChar char="•"/>
        <a:defRPr sz="3900" kern="1200">
          <a:solidFill>
            <a:schemeClr val="tx1"/>
          </a:solidFill>
          <a:latin typeface="Arial"/>
          <a:ea typeface="+mn-ea"/>
          <a:cs typeface="Arial"/>
        </a:defRPr>
      </a:lvl1pPr>
      <a:lvl2pPr marL="685739" indent="-270485" algn="l" defTabSz="548591" rtl="0" eaLnBrk="1" latinLnBrk="0" hangingPunct="1">
        <a:spcBef>
          <a:spcPct val="20000"/>
        </a:spcBef>
        <a:buFont typeface="Arial"/>
        <a:buChar char="–"/>
        <a:defRPr sz="3900" kern="1200">
          <a:solidFill>
            <a:schemeClr val="tx1"/>
          </a:solidFill>
          <a:latin typeface="Arial"/>
          <a:ea typeface="+mn-ea"/>
          <a:cs typeface="Arial"/>
        </a:defRPr>
      </a:lvl2pPr>
      <a:lvl3pPr marL="1230518" indent="-274295" algn="l" defTabSz="548591" rtl="0" eaLnBrk="1" latinLnBrk="0" hangingPunct="1">
        <a:spcBef>
          <a:spcPct val="20000"/>
        </a:spcBef>
        <a:buFont typeface="Arial"/>
        <a:buChar char="•"/>
        <a:defRPr sz="3900" kern="1200">
          <a:solidFill>
            <a:schemeClr val="tx1"/>
          </a:solidFill>
          <a:latin typeface="Arial"/>
          <a:ea typeface="+mn-ea"/>
          <a:cs typeface="Arial"/>
        </a:defRPr>
      </a:lvl3pPr>
      <a:lvl4pPr marL="1788635" indent="-274295" algn="l" defTabSz="548591" rtl="0" eaLnBrk="1" latinLnBrk="0" hangingPunct="1">
        <a:spcBef>
          <a:spcPct val="20000"/>
        </a:spcBef>
        <a:buFont typeface="Arial"/>
        <a:buChar char="–"/>
        <a:defRPr sz="3900" kern="1200">
          <a:solidFill>
            <a:schemeClr val="tx1"/>
          </a:solidFill>
          <a:latin typeface="Arial"/>
          <a:ea typeface="+mn-ea"/>
          <a:cs typeface="Arial"/>
        </a:defRPr>
      </a:lvl4pPr>
      <a:lvl5pPr marL="2337226" indent="-274295" algn="l" defTabSz="548591" rtl="0" eaLnBrk="1" latinLnBrk="0" hangingPunct="1">
        <a:spcBef>
          <a:spcPct val="20000"/>
        </a:spcBef>
        <a:buFont typeface="Arial"/>
        <a:buChar char="»"/>
        <a:defRPr sz="3900" kern="1200">
          <a:solidFill>
            <a:schemeClr val="tx1"/>
          </a:solidFill>
          <a:latin typeface="Arial"/>
          <a:ea typeface="+mn-ea"/>
          <a:cs typeface="Arial"/>
        </a:defRPr>
      </a:lvl5pPr>
      <a:lvl6pPr marL="3017249" indent="-274295" algn="l" defTabSz="548591" rtl="0" eaLnBrk="1" latinLnBrk="0" hangingPunct="1">
        <a:spcBef>
          <a:spcPct val="20000"/>
        </a:spcBef>
        <a:buFont typeface="Arial"/>
        <a:buChar char="•"/>
        <a:defRPr sz="2400" kern="1200">
          <a:solidFill>
            <a:schemeClr val="tx1"/>
          </a:solidFill>
          <a:latin typeface="+mn-lt"/>
          <a:ea typeface="+mn-ea"/>
          <a:cs typeface="+mn-cs"/>
        </a:defRPr>
      </a:lvl6pPr>
      <a:lvl7pPr marL="3565840" indent="-274295" algn="l" defTabSz="548591" rtl="0" eaLnBrk="1" latinLnBrk="0" hangingPunct="1">
        <a:spcBef>
          <a:spcPct val="20000"/>
        </a:spcBef>
        <a:buFont typeface="Arial"/>
        <a:buChar char="•"/>
        <a:defRPr sz="2400" kern="1200">
          <a:solidFill>
            <a:schemeClr val="tx1"/>
          </a:solidFill>
          <a:latin typeface="+mn-lt"/>
          <a:ea typeface="+mn-ea"/>
          <a:cs typeface="+mn-cs"/>
        </a:defRPr>
      </a:lvl7pPr>
      <a:lvl8pPr marL="4114429" indent="-274295" algn="l" defTabSz="548591" rtl="0" eaLnBrk="1" latinLnBrk="0" hangingPunct="1">
        <a:spcBef>
          <a:spcPct val="20000"/>
        </a:spcBef>
        <a:buFont typeface="Arial"/>
        <a:buChar char="•"/>
        <a:defRPr sz="2400" kern="1200">
          <a:solidFill>
            <a:schemeClr val="tx1"/>
          </a:solidFill>
          <a:latin typeface="+mn-lt"/>
          <a:ea typeface="+mn-ea"/>
          <a:cs typeface="+mn-cs"/>
        </a:defRPr>
      </a:lvl8pPr>
      <a:lvl9pPr marL="4663020" indent="-274295" algn="l" defTabSz="548591"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591" rtl="0" eaLnBrk="1" latinLnBrk="0" hangingPunct="1">
        <a:defRPr sz="2100" kern="1200">
          <a:solidFill>
            <a:schemeClr val="tx1"/>
          </a:solidFill>
          <a:latin typeface="+mn-lt"/>
          <a:ea typeface="+mn-ea"/>
          <a:cs typeface="+mn-cs"/>
        </a:defRPr>
      </a:lvl1pPr>
      <a:lvl2pPr marL="548591" algn="l" defTabSz="548591" rtl="0" eaLnBrk="1" latinLnBrk="0" hangingPunct="1">
        <a:defRPr sz="2100" kern="1200">
          <a:solidFill>
            <a:schemeClr val="tx1"/>
          </a:solidFill>
          <a:latin typeface="+mn-lt"/>
          <a:ea typeface="+mn-ea"/>
          <a:cs typeface="+mn-cs"/>
        </a:defRPr>
      </a:lvl2pPr>
      <a:lvl3pPr marL="1097182" algn="l" defTabSz="548591" rtl="0" eaLnBrk="1" latinLnBrk="0" hangingPunct="1">
        <a:defRPr sz="2100" kern="1200">
          <a:solidFill>
            <a:schemeClr val="tx1"/>
          </a:solidFill>
          <a:latin typeface="+mn-lt"/>
          <a:ea typeface="+mn-ea"/>
          <a:cs typeface="+mn-cs"/>
        </a:defRPr>
      </a:lvl3pPr>
      <a:lvl4pPr marL="1645772" algn="l" defTabSz="548591" rtl="0" eaLnBrk="1" latinLnBrk="0" hangingPunct="1">
        <a:defRPr sz="2100" kern="1200">
          <a:solidFill>
            <a:schemeClr val="tx1"/>
          </a:solidFill>
          <a:latin typeface="+mn-lt"/>
          <a:ea typeface="+mn-ea"/>
          <a:cs typeface="+mn-cs"/>
        </a:defRPr>
      </a:lvl4pPr>
      <a:lvl5pPr marL="2194362" algn="l" defTabSz="548591" rtl="0" eaLnBrk="1" latinLnBrk="0" hangingPunct="1">
        <a:defRPr sz="2100" kern="1200">
          <a:solidFill>
            <a:schemeClr val="tx1"/>
          </a:solidFill>
          <a:latin typeface="+mn-lt"/>
          <a:ea typeface="+mn-ea"/>
          <a:cs typeface="+mn-cs"/>
        </a:defRPr>
      </a:lvl5pPr>
      <a:lvl6pPr marL="2742953" algn="l" defTabSz="548591" rtl="0" eaLnBrk="1" latinLnBrk="0" hangingPunct="1">
        <a:defRPr sz="2100" kern="1200">
          <a:solidFill>
            <a:schemeClr val="tx1"/>
          </a:solidFill>
          <a:latin typeface="+mn-lt"/>
          <a:ea typeface="+mn-ea"/>
          <a:cs typeface="+mn-cs"/>
        </a:defRPr>
      </a:lvl6pPr>
      <a:lvl7pPr marL="3291544" algn="l" defTabSz="548591" rtl="0" eaLnBrk="1" latinLnBrk="0" hangingPunct="1">
        <a:defRPr sz="2100" kern="1200">
          <a:solidFill>
            <a:schemeClr val="tx1"/>
          </a:solidFill>
          <a:latin typeface="+mn-lt"/>
          <a:ea typeface="+mn-ea"/>
          <a:cs typeface="+mn-cs"/>
        </a:defRPr>
      </a:lvl7pPr>
      <a:lvl8pPr marL="3840134" algn="l" defTabSz="548591" rtl="0" eaLnBrk="1" latinLnBrk="0" hangingPunct="1">
        <a:defRPr sz="2100" kern="1200">
          <a:solidFill>
            <a:schemeClr val="tx1"/>
          </a:solidFill>
          <a:latin typeface="+mn-lt"/>
          <a:ea typeface="+mn-ea"/>
          <a:cs typeface="+mn-cs"/>
        </a:defRPr>
      </a:lvl8pPr>
      <a:lvl9pPr marL="4388725" algn="l" defTabSz="54859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mailto:Cathryn.Everidge-Shaw@education.ohio.gov" TargetMode="External"/><Relationship Id="rId2" Type="http://schemas.openxmlformats.org/officeDocument/2006/relationships/hyperlink" Target="mailto:thomas.rounds@education.ohio.gov"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OhioES@education.ohio.gov" TargetMode="External"/><Relationship Id="rId2" Type="http://schemas.openxmlformats.org/officeDocument/2006/relationships/hyperlink" Target="mailto:evaluation@education.ohio.gov" TargetMode="External"/><Relationship Id="rId1" Type="http://schemas.openxmlformats.org/officeDocument/2006/relationships/slideLayout" Target="../slideLayouts/slideLayout5.xml"/><Relationship Id="rId4" Type="http://schemas.openxmlformats.org/officeDocument/2006/relationships/hyperlink" Target="mailto:support@ohioe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des.ohio.gov/ohio-revised-code/section-3319.67"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www.tomdayvg.com/2017/02/cep-811-sketchup-classroom.html" TargetMode="Externa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ohio.gov/Topics/Teaching/Resident-Educator-Progra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mailto:REProgram@education.ohio.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ohio.gov/getattachment/Topics/Teaching/Educator-Evaluation-System/Ohio-Principal-Evaluation-System-OPES/OPES-2-0/OPES-2-0-Framework.pdf.aspx?lang=en-US" TargetMode="External"/><Relationship Id="rId7" Type="http://schemas.openxmlformats.org/officeDocument/2006/relationships/hyperlink" Target="https://education.ohio.gov/Topics/Teaching/Educator-Evaluations/Credentialed-Evaluators" TargetMode="External"/><Relationship Id="rId2" Type="http://schemas.openxmlformats.org/officeDocument/2006/relationships/hyperlink" Target="https://education.ohio.gov/getattachment/Topics/Teaching/Educator-Evaluation-System/Ohio-s-Teacher-Evaluation-System/OTES-2-0/Framework-OTES-2-0-Final-3-27-20.pdf.aspx?lang=en-US" TargetMode="External"/><Relationship Id="rId1" Type="http://schemas.openxmlformats.org/officeDocument/2006/relationships/slideLayout" Target="../slideLayouts/slideLayout5.xml"/><Relationship Id="rId6" Type="http://schemas.openxmlformats.org/officeDocument/2006/relationships/hyperlink" Target="https://education.ohio.gov/Topics/Teaching/Educator-Evaluations/OhioES-Help" TargetMode="External"/><Relationship Id="rId5" Type="http://schemas.openxmlformats.org/officeDocument/2006/relationships/hyperlink" Target="https://education.ohio.gov/getattachment/Topics/Teaching/Educator-Evaluation-System/Ohio-s-Superintendent-Evaluation-System/reducODE2009-SES-FULLv3.pdf.aspx" TargetMode="External"/><Relationship Id="rId4" Type="http://schemas.openxmlformats.org/officeDocument/2006/relationships/hyperlink" Target="https://education.ohio.gov/getattachment/Topics/Career-Tech/Career-Connections/School-Counselors/School-Counselor-Standards-and-Evaluation/School-Counselor-Evaluation-Framework-04-15-2016.pdf.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024" y="635847"/>
            <a:ext cx="12732750" cy="738664"/>
          </a:xfrm>
        </p:spPr>
        <p:txBody>
          <a:bodyPr/>
          <a:lstStyle/>
          <a:p>
            <a:r>
              <a:rPr lang="en-US" sz="4800"/>
              <a:t>Office of Educator Effectiveness</a:t>
            </a:r>
          </a:p>
        </p:txBody>
      </p:sp>
      <p:sp>
        <p:nvSpPr>
          <p:cNvPr id="3" name="Subtitle 2"/>
          <p:cNvSpPr>
            <a:spLocks noGrp="1"/>
          </p:cNvSpPr>
          <p:nvPr>
            <p:ph type="subTitle" idx="4294967295"/>
          </p:nvPr>
        </p:nvSpPr>
        <p:spPr>
          <a:xfrm>
            <a:off x="9646419" y="6583680"/>
            <a:ext cx="4738802" cy="1181686"/>
          </a:xfrm>
        </p:spPr>
        <p:txBody>
          <a:bodyPr/>
          <a:lstStyle/>
          <a:p>
            <a:pPr marL="0" indent="0" algn="r">
              <a:spcBef>
                <a:spcPts val="0"/>
              </a:spcBef>
              <a:buNone/>
            </a:pPr>
            <a:r>
              <a:rPr lang="en-US" sz="2400" b="1" dirty="0"/>
              <a:t>Yenetta Harper, </a:t>
            </a:r>
            <a:r>
              <a:rPr lang="en-US" sz="2400" dirty="0"/>
              <a:t>Director</a:t>
            </a:r>
          </a:p>
          <a:p>
            <a:pPr marL="0" indent="0" algn="r">
              <a:spcBef>
                <a:spcPts val="0"/>
              </a:spcBef>
              <a:buNone/>
            </a:pPr>
            <a:r>
              <a:rPr lang="en-US" sz="2400" dirty="0">
                <a:cs typeface="Calibri"/>
              </a:rPr>
              <a:t>October 2023</a:t>
            </a:r>
          </a:p>
          <a:p>
            <a:pPr marL="0" indent="0" algn="r">
              <a:spcBef>
                <a:spcPts val="0"/>
              </a:spcBef>
              <a:buNone/>
            </a:pPr>
            <a:endParaRPr lang="en-US" sz="2400" dirty="0"/>
          </a:p>
        </p:txBody>
      </p:sp>
    </p:spTree>
    <p:extLst>
      <p:ext uri="{BB962C8B-B14F-4D97-AF65-F5344CB8AC3E}">
        <p14:creationId xmlns:p14="http://schemas.microsoft.com/office/powerpoint/2010/main" val="4115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EBAB2-5ADB-58A2-B74D-ED31C32425DD}"/>
              </a:ext>
            </a:extLst>
          </p:cNvPr>
          <p:cNvSpPr>
            <a:spLocks noGrp="1"/>
          </p:cNvSpPr>
          <p:nvPr>
            <p:ph type="title"/>
          </p:nvPr>
        </p:nvSpPr>
        <p:spPr/>
        <p:txBody>
          <a:bodyPr/>
          <a:lstStyle/>
          <a:p>
            <a:r>
              <a:rPr lang="en-US" dirty="0"/>
              <a:t>Support Specialist</a:t>
            </a:r>
          </a:p>
        </p:txBody>
      </p:sp>
      <p:sp>
        <p:nvSpPr>
          <p:cNvPr id="3" name="Content Placeholder 2">
            <a:extLst>
              <a:ext uri="{FF2B5EF4-FFF2-40B4-BE49-F238E27FC236}">
                <a16:creationId xmlns:a16="http://schemas.microsoft.com/office/drawing/2014/main" id="{13FB5226-6993-272C-85EC-C0298E0450A4}"/>
              </a:ext>
            </a:extLst>
          </p:cNvPr>
          <p:cNvSpPr>
            <a:spLocks noGrp="1"/>
          </p:cNvSpPr>
          <p:nvPr>
            <p:ph idx="1"/>
          </p:nvPr>
        </p:nvSpPr>
        <p:spPr/>
        <p:txBody>
          <a:bodyPr/>
          <a:lstStyle/>
          <a:p>
            <a:endParaRPr lang="sv-SE" b="1" i="0" cap="all" dirty="0">
              <a:solidFill>
                <a:srgbClr val="C52229"/>
              </a:solidFill>
              <a:effectLst/>
              <a:latin typeface="Source Sans Pro" panose="020B0503030403020204" pitchFamily="34" charset="0"/>
            </a:endParaRPr>
          </a:p>
          <a:p>
            <a:pPr marL="0" indent="0" algn="ctr">
              <a:buNone/>
            </a:pPr>
            <a:r>
              <a:rPr lang="sv-SE" b="1" i="0" cap="all" dirty="0">
                <a:effectLst/>
                <a:latin typeface="Source Sans Pro" panose="020B0503030403020204" pitchFamily="34" charset="0"/>
              </a:rPr>
              <a:t>TOM ROUNDS</a:t>
            </a:r>
            <a:br>
              <a:rPr lang="sv-SE" b="1" i="0" cap="all" dirty="0">
                <a:effectLst/>
                <a:latin typeface="Source Sans Pro" panose="020B0503030403020204" pitchFamily="34" charset="0"/>
              </a:rPr>
            </a:br>
            <a:r>
              <a:rPr lang="sv-SE" b="1" i="0" cap="all" dirty="0">
                <a:effectLst/>
                <a:latin typeface="Source Sans Pro" panose="020B0503030403020204" pitchFamily="34" charset="0"/>
              </a:rPr>
              <a:t>216-544-6564</a:t>
            </a:r>
            <a:br>
              <a:rPr lang="sv-SE" b="1" i="0" cap="all" dirty="0">
                <a:solidFill>
                  <a:srgbClr val="C52229"/>
                </a:solidFill>
                <a:effectLst/>
                <a:latin typeface="Source Sans Pro" panose="020B0503030403020204" pitchFamily="34" charset="0"/>
              </a:rPr>
            </a:br>
            <a:r>
              <a:rPr lang="sv-SE" sz="3360" cap="all" dirty="0">
                <a:solidFill>
                  <a:srgbClr val="2D81C2"/>
                </a:solidFill>
                <a:latin typeface="Open Sans" panose="020B0606030504020204" pitchFamily="34" charset="0"/>
                <a:hlinkClick r:id="rId2"/>
              </a:rPr>
              <a:t>thomas.rounds@education.ohio.gov</a:t>
            </a:r>
            <a:br>
              <a:rPr lang="sv-SE" b="1" i="0" cap="all" dirty="0">
                <a:solidFill>
                  <a:srgbClr val="C52229"/>
                </a:solidFill>
                <a:effectLst/>
                <a:latin typeface="Source Sans Pro" panose="020B0503030403020204" pitchFamily="34" charset="0"/>
              </a:rPr>
            </a:br>
            <a:br>
              <a:rPr lang="sv-SE" b="1" i="0" cap="all" dirty="0">
                <a:solidFill>
                  <a:srgbClr val="C52229"/>
                </a:solidFill>
                <a:effectLst/>
                <a:latin typeface="Source Sans Pro" panose="020B0503030403020204" pitchFamily="34" charset="0"/>
              </a:rPr>
            </a:br>
            <a:r>
              <a:rPr lang="sv-SE" b="1" i="0" cap="all" dirty="0">
                <a:effectLst/>
                <a:latin typeface="Source Sans Pro" panose="020B0503030403020204" pitchFamily="34" charset="0"/>
              </a:rPr>
              <a:t>CATHRYN SHAW</a:t>
            </a:r>
            <a:br>
              <a:rPr lang="sv-SE" b="1" i="0" cap="all" dirty="0">
                <a:effectLst/>
                <a:latin typeface="Source Sans Pro" panose="020B0503030403020204" pitchFamily="34" charset="0"/>
              </a:rPr>
            </a:br>
            <a:r>
              <a:rPr lang="sv-SE" b="1" i="0" cap="all" dirty="0">
                <a:effectLst/>
                <a:latin typeface="Source Sans Pro" panose="020B0503030403020204" pitchFamily="34" charset="0"/>
              </a:rPr>
              <a:t>740-703-5844</a:t>
            </a:r>
            <a:br>
              <a:rPr lang="sv-SE" b="1" i="0" cap="all" dirty="0">
                <a:solidFill>
                  <a:srgbClr val="C52229"/>
                </a:solidFill>
                <a:effectLst/>
                <a:latin typeface="Source Sans Pro" panose="020B0503030403020204" pitchFamily="34" charset="0"/>
              </a:rPr>
            </a:br>
            <a:r>
              <a:rPr lang="sv-SE" sz="3360" u="sng" cap="all" dirty="0">
                <a:solidFill>
                  <a:srgbClr val="2D81C2"/>
                </a:solidFill>
                <a:latin typeface="Open Sans" panose="020B0606030504020204" pitchFamily="34" charset="0"/>
                <a:hlinkClick r:id="rId3"/>
              </a:rPr>
              <a:t>Cathryn.Everidge-Shaw@education.ohio.gov</a:t>
            </a:r>
            <a:br>
              <a:rPr lang="sv-SE" b="1" i="0" cap="all" dirty="0">
                <a:solidFill>
                  <a:srgbClr val="C52229"/>
                </a:solidFill>
                <a:effectLst/>
                <a:latin typeface="Source Sans Pro" panose="020B0503030403020204" pitchFamily="34" charset="0"/>
              </a:rPr>
            </a:br>
            <a:r>
              <a:rPr lang="sv-SE" b="1" i="0" cap="all" dirty="0">
                <a:solidFill>
                  <a:srgbClr val="C52229"/>
                </a:solidFill>
                <a:effectLst/>
                <a:latin typeface="Source Sans Pro" panose="020B0503030403020204" pitchFamily="34" charset="0"/>
              </a:rPr>
              <a:t> </a:t>
            </a:r>
          </a:p>
          <a:p>
            <a:endParaRPr lang="en-US" dirty="0"/>
          </a:p>
        </p:txBody>
      </p:sp>
      <p:sp>
        <p:nvSpPr>
          <p:cNvPr id="4" name="Slide Number Placeholder 3">
            <a:extLst>
              <a:ext uri="{FF2B5EF4-FFF2-40B4-BE49-F238E27FC236}">
                <a16:creationId xmlns:a16="http://schemas.microsoft.com/office/drawing/2014/main" id="{32063B81-6033-0C96-654C-F0BAEC9E5FD4}"/>
              </a:ext>
            </a:extLst>
          </p:cNvPr>
          <p:cNvSpPr>
            <a:spLocks noGrp="1"/>
          </p:cNvSpPr>
          <p:nvPr>
            <p:ph type="sldNum" sz="quarter" idx="12"/>
          </p:nvPr>
        </p:nvSpPr>
        <p:spPr/>
        <p:txBody>
          <a:bodyPr/>
          <a:lstStyle/>
          <a:p>
            <a:fld id="{6BA907D1-9C08-47F3-B047-6197268ACA7D}" type="slidenum">
              <a:rPr lang="en-US" smtClean="0"/>
              <a:pPr/>
              <a:t>10</a:t>
            </a:fld>
            <a:endParaRPr lang="en-US"/>
          </a:p>
        </p:txBody>
      </p:sp>
    </p:spTree>
    <p:extLst>
      <p:ext uri="{BB962C8B-B14F-4D97-AF65-F5344CB8AC3E}">
        <p14:creationId xmlns:p14="http://schemas.microsoft.com/office/powerpoint/2010/main" val="391299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6D2E-A09C-6C8B-8D14-488363C6F97F}"/>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CD79A75E-D3FE-16D2-8749-1C0BC06F70CB}"/>
              </a:ext>
            </a:extLst>
          </p:cNvPr>
          <p:cNvSpPr>
            <a:spLocks noGrp="1"/>
          </p:cNvSpPr>
          <p:nvPr>
            <p:ph idx="1"/>
          </p:nvPr>
        </p:nvSpPr>
        <p:spPr>
          <a:xfrm>
            <a:off x="731520" y="1508586"/>
            <a:ext cx="13167360" cy="6429997"/>
          </a:xfrm>
        </p:spPr>
        <p:txBody>
          <a:bodyPr/>
          <a:lstStyle/>
          <a:p>
            <a:pPr algn="l"/>
            <a:r>
              <a:rPr lang="en-US" sz="3360" b="1" cap="all" dirty="0">
                <a:solidFill>
                  <a:srgbClr val="C52229"/>
                </a:solidFill>
                <a:latin typeface="Source Sans Pro" panose="020B0503030403020204" pitchFamily="34" charset="0"/>
              </a:rPr>
              <a:t>EDUCATOR EVALUATION</a:t>
            </a:r>
          </a:p>
          <a:p>
            <a:pPr lvl="1"/>
            <a:r>
              <a:rPr lang="en-US" sz="2880" b="1" dirty="0">
                <a:solidFill>
                  <a:srgbClr val="4A4A4A"/>
                </a:solidFill>
                <a:latin typeface="Source Sans Pro" panose="020B0503030403020204" pitchFamily="34" charset="0"/>
              </a:rPr>
              <a:t>OTES 2.0, OPES 2.0, OSCES </a:t>
            </a:r>
            <a:endParaRPr lang="en-US" sz="2880" dirty="0">
              <a:solidFill>
                <a:srgbClr val="4A4A4A"/>
              </a:solidFill>
              <a:latin typeface="Source Sans Pro" panose="020B0503030403020204" pitchFamily="34" charset="0"/>
            </a:endParaRPr>
          </a:p>
          <a:p>
            <a:pPr lvl="1"/>
            <a:r>
              <a:rPr lang="en-US" sz="2880" u="sng" dirty="0">
                <a:solidFill>
                  <a:srgbClr val="3B77A5"/>
                </a:solidFill>
                <a:latin typeface="Source Sans Pro" panose="020B0503030403020204" pitchFamily="34" charset="0"/>
                <a:hlinkClick r:id="rId2"/>
              </a:rPr>
              <a:t>evaluation@education.ohio.gov</a:t>
            </a:r>
            <a:br>
              <a:rPr lang="en-US" sz="2880" dirty="0">
                <a:solidFill>
                  <a:srgbClr val="4A4A4A"/>
                </a:solidFill>
                <a:latin typeface="Source Sans Pro" panose="020B0503030403020204" pitchFamily="34" charset="0"/>
              </a:rPr>
            </a:br>
            <a:r>
              <a:rPr lang="en-US" sz="2880" b="1" dirty="0">
                <a:solidFill>
                  <a:srgbClr val="4A4A4A"/>
                </a:solidFill>
                <a:latin typeface="Source Sans Pro" panose="020B0503030403020204" pitchFamily="34" charset="0"/>
              </a:rPr>
              <a:t>OhioES</a:t>
            </a:r>
            <a:br>
              <a:rPr lang="en-US" sz="2880" dirty="0">
                <a:solidFill>
                  <a:srgbClr val="4A4A4A"/>
                </a:solidFill>
                <a:latin typeface="Source Sans Pro" panose="020B0503030403020204" pitchFamily="34" charset="0"/>
              </a:rPr>
            </a:br>
            <a:r>
              <a:rPr lang="en-US" sz="2880" u="sng" dirty="0">
                <a:solidFill>
                  <a:srgbClr val="3B77A5"/>
                </a:solidFill>
                <a:latin typeface="Source Sans Pro" panose="020B0503030403020204" pitchFamily="34" charset="0"/>
                <a:hlinkClick r:id="rId3"/>
              </a:rPr>
              <a:t>OhioES@education.ohio.gov</a:t>
            </a:r>
            <a:br>
              <a:rPr lang="en-US" sz="2880" dirty="0">
                <a:solidFill>
                  <a:srgbClr val="4A4A4A"/>
                </a:solidFill>
                <a:latin typeface="Source Sans Pro" panose="020B0503030403020204" pitchFamily="34" charset="0"/>
              </a:rPr>
            </a:br>
            <a:r>
              <a:rPr lang="en-US" sz="2880" dirty="0">
                <a:solidFill>
                  <a:srgbClr val="4A4A4A"/>
                </a:solidFill>
                <a:latin typeface="Source Sans Pro" panose="020B0503030403020204" pitchFamily="34" charset="0"/>
              </a:rPr>
              <a:t>(P) 614-752-1333</a:t>
            </a:r>
            <a:br>
              <a:rPr lang="en-US" sz="2880" dirty="0">
                <a:solidFill>
                  <a:srgbClr val="4A4A4A"/>
                </a:solidFill>
                <a:latin typeface="Source Sans Pro" panose="020B0503030403020204" pitchFamily="34" charset="0"/>
              </a:rPr>
            </a:br>
            <a:r>
              <a:rPr lang="en-US" sz="2880" dirty="0">
                <a:solidFill>
                  <a:srgbClr val="4A4A4A"/>
                </a:solidFill>
                <a:latin typeface="Source Sans Pro" panose="020B0503030403020204" pitchFamily="34" charset="0"/>
              </a:rPr>
              <a:t>(P) 614-387-0416</a:t>
            </a:r>
          </a:p>
          <a:p>
            <a:pPr lvl="1"/>
            <a:endParaRPr lang="en-US" sz="2880" dirty="0">
              <a:solidFill>
                <a:srgbClr val="4A4A4A"/>
              </a:solidFill>
              <a:latin typeface="Source Sans Pro" panose="020B0503030403020204" pitchFamily="34" charset="0"/>
            </a:endParaRPr>
          </a:p>
          <a:p>
            <a:r>
              <a:rPr lang="en-US" sz="3360" b="1" cap="all" dirty="0">
                <a:solidFill>
                  <a:srgbClr val="C52229"/>
                </a:solidFill>
                <a:latin typeface="Source Sans Pro" panose="020B0503030403020204" pitchFamily="34" charset="0"/>
              </a:rPr>
              <a:t>OHIOES - TECHNICAL SUPPORT</a:t>
            </a:r>
          </a:p>
          <a:p>
            <a:pPr lvl="1"/>
            <a:r>
              <a:rPr lang="en-US" sz="3360" dirty="0">
                <a:solidFill>
                  <a:srgbClr val="4A4A4A"/>
                </a:solidFill>
                <a:latin typeface="Source Sans Pro" panose="020B0503030403020204" pitchFamily="34" charset="0"/>
              </a:rPr>
              <a:t>(</a:t>
            </a:r>
            <a:r>
              <a:rPr lang="en-US" sz="2880" dirty="0">
                <a:solidFill>
                  <a:srgbClr val="4A4A4A"/>
                </a:solidFill>
                <a:latin typeface="Source Sans Pro" panose="020B0503030403020204" pitchFamily="34" charset="0"/>
              </a:rPr>
              <a:t>P) 1-877-314-1412</a:t>
            </a:r>
            <a:br>
              <a:rPr lang="en-US" sz="2880" dirty="0">
                <a:solidFill>
                  <a:srgbClr val="4A4A4A"/>
                </a:solidFill>
                <a:latin typeface="Source Sans Pro" panose="020B0503030403020204" pitchFamily="34" charset="0"/>
              </a:rPr>
            </a:br>
            <a:r>
              <a:rPr lang="en-US" sz="2880" u="sng" dirty="0">
                <a:solidFill>
                  <a:srgbClr val="3B77A5"/>
                </a:solidFill>
                <a:latin typeface="Source Sans Pro" panose="020B0503030403020204" pitchFamily="34" charset="0"/>
                <a:hlinkClick r:id="rId4"/>
              </a:rPr>
              <a:t>support@ohioes.com</a:t>
            </a:r>
            <a:endParaRPr lang="en-US" sz="2880" dirty="0">
              <a:solidFill>
                <a:srgbClr val="4A4A4A"/>
              </a:solidFill>
              <a:latin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D3071715-03EC-27D9-9E04-DA0F6712353F}"/>
              </a:ext>
            </a:extLst>
          </p:cNvPr>
          <p:cNvSpPr>
            <a:spLocks noGrp="1"/>
          </p:cNvSpPr>
          <p:nvPr>
            <p:ph type="sldNum" sz="quarter" idx="12"/>
          </p:nvPr>
        </p:nvSpPr>
        <p:spPr/>
        <p:txBody>
          <a:bodyPr/>
          <a:lstStyle/>
          <a:p>
            <a:fld id="{6BA907D1-9C08-47F3-B047-6197268ACA7D}" type="slidenum">
              <a:rPr lang="en-US" smtClean="0"/>
              <a:pPr/>
              <a:t>11</a:t>
            </a:fld>
            <a:endParaRPr lang="en-US"/>
          </a:p>
        </p:txBody>
      </p:sp>
    </p:spTree>
    <p:extLst>
      <p:ext uri="{BB962C8B-B14F-4D97-AF65-F5344CB8AC3E}">
        <p14:creationId xmlns:p14="http://schemas.microsoft.com/office/powerpoint/2010/main" val="253252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F9D68F-FF76-36E0-C212-CBFB5B433B37}"/>
              </a:ext>
            </a:extLst>
          </p:cNvPr>
          <p:cNvPicPr>
            <a:picLocks noGrp="1" noChangeAspect="1"/>
          </p:cNvPicPr>
          <p:nvPr>
            <p:ph idx="1"/>
          </p:nvPr>
        </p:nvPicPr>
        <p:blipFill rotWithShape="1">
          <a:blip r:embed="rId3"/>
          <a:srcRect t="3013"/>
          <a:stretch/>
        </p:blipFill>
        <p:spPr>
          <a:xfrm>
            <a:off x="772161" y="1338467"/>
            <a:ext cx="13086079" cy="5552664"/>
          </a:xfrm>
          <a:prstGeom prst="rect">
            <a:avLst/>
          </a:prstGeom>
        </p:spPr>
      </p:pic>
      <p:sp>
        <p:nvSpPr>
          <p:cNvPr id="4" name="Slide Number Placeholder 3">
            <a:extLst>
              <a:ext uri="{FF2B5EF4-FFF2-40B4-BE49-F238E27FC236}">
                <a16:creationId xmlns:a16="http://schemas.microsoft.com/office/drawing/2014/main" id="{BD7B2263-13F5-3F43-E081-AF27E6517842}"/>
              </a:ext>
            </a:extLst>
          </p:cNvPr>
          <p:cNvSpPr>
            <a:spLocks noGrp="1"/>
          </p:cNvSpPr>
          <p:nvPr>
            <p:ph type="sldNum" sz="quarter" idx="12"/>
          </p:nvPr>
        </p:nvSpPr>
        <p:spPr>
          <a:xfrm>
            <a:off x="10332720" y="7627621"/>
            <a:ext cx="3291840" cy="438150"/>
          </a:xfrm>
        </p:spPr>
        <p:txBody>
          <a:bodyPr vert="horz" lIns="91440" tIns="45720" rIns="91440" bIns="45720" rtlCol="0" anchor="ctr">
            <a:normAutofit/>
          </a:bodyPr>
          <a:lstStyle/>
          <a:p>
            <a:pPr algn="r" defTabSz="914364">
              <a:spcAft>
                <a:spcPts val="600"/>
              </a:spcAft>
            </a:pPr>
            <a:fld id="{6BA907D1-9C08-47F3-B047-6197268ACA7D}" type="slidenum">
              <a:rPr lang="en-US" sz="1200">
                <a:solidFill>
                  <a:schemeClr val="tx1">
                    <a:tint val="75000"/>
                  </a:schemeClr>
                </a:solidFill>
                <a:latin typeface="+mn-lt"/>
                <a:cs typeface="+mn-cs"/>
              </a:rPr>
              <a:pPr algn="r" defTabSz="914364">
                <a:spcAft>
                  <a:spcPts val="600"/>
                </a:spcAft>
              </a:pPr>
              <a:t>12</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33578943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AB4F-BE45-E10E-CB8B-B655D2980799}"/>
              </a:ext>
            </a:extLst>
          </p:cNvPr>
          <p:cNvSpPr>
            <a:spLocks noGrp="1"/>
          </p:cNvSpPr>
          <p:nvPr>
            <p:ph type="title"/>
          </p:nvPr>
        </p:nvSpPr>
        <p:spPr>
          <a:xfrm>
            <a:off x="731520" y="548644"/>
            <a:ext cx="13167360" cy="615553"/>
          </a:xfrm>
        </p:spPr>
        <p:txBody>
          <a:bodyPr/>
          <a:lstStyle/>
          <a:p>
            <a:r>
              <a:rPr lang="en-US" sz="4000" dirty="0"/>
              <a:t>Academic Success for All Equity Gap Analysis Tool</a:t>
            </a:r>
          </a:p>
        </p:txBody>
      </p:sp>
      <p:sp>
        <p:nvSpPr>
          <p:cNvPr id="4" name="Slide Number Placeholder 3">
            <a:extLst>
              <a:ext uri="{FF2B5EF4-FFF2-40B4-BE49-F238E27FC236}">
                <a16:creationId xmlns:a16="http://schemas.microsoft.com/office/drawing/2014/main" id="{F2617ED7-B64B-A287-BDE8-9FD0BC5AEC21}"/>
              </a:ext>
            </a:extLst>
          </p:cNvPr>
          <p:cNvSpPr>
            <a:spLocks noGrp="1"/>
          </p:cNvSpPr>
          <p:nvPr>
            <p:ph type="sldNum" sz="quarter" idx="12"/>
          </p:nvPr>
        </p:nvSpPr>
        <p:spPr/>
        <p:txBody>
          <a:bodyPr/>
          <a:lstStyle/>
          <a:p>
            <a:fld id="{6BA907D1-9C08-47F3-B047-6197268ACA7D}" type="slidenum">
              <a:rPr lang="en-US" smtClean="0"/>
              <a:pPr/>
              <a:t>13</a:t>
            </a:fld>
            <a:endParaRPr lang="en-US"/>
          </a:p>
        </p:txBody>
      </p:sp>
      <p:pic>
        <p:nvPicPr>
          <p:cNvPr id="5" name="Content Placeholder 4" descr="A close-up of a logo&#10;&#10;Description automatically generated with low confidence">
            <a:extLst>
              <a:ext uri="{FF2B5EF4-FFF2-40B4-BE49-F238E27FC236}">
                <a16:creationId xmlns:a16="http://schemas.microsoft.com/office/drawing/2014/main" id="{4CAECB5E-D3A6-EB2E-4611-A0A45C58A0C7}"/>
              </a:ext>
            </a:extLst>
          </p:cNvPr>
          <p:cNvPicPr>
            <a:picLocks noGrp="1" noChangeAspect="1"/>
          </p:cNvPicPr>
          <p:nvPr>
            <p:ph idx="1"/>
          </p:nvPr>
        </p:nvPicPr>
        <p:blipFill>
          <a:blip r:embed="rId3"/>
          <a:stretch>
            <a:fillRect/>
          </a:stretch>
        </p:blipFill>
        <p:spPr>
          <a:xfrm>
            <a:off x="3975760" y="1164197"/>
            <a:ext cx="5657850" cy="5381626"/>
          </a:xfrm>
          <a:prstGeom prst="rect">
            <a:avLst/>
          </a:prstGeom>
        </p:spPr>
      </p:pic>
      <p:pic>
        <p:nvPicPr>
          <p:cNvPr id="6" name="Content Placeholder 4">
            <a:extLst>
              <a:ext uri="{FF2B5EF4-FFF2-40B4-BE49-F238E27FC236}">
                <a16:creationId xmlns:a16="http://schemas.microsoft.com/office/drawing/2014/main" id="{F1D2085D-F011-2CF1-F986-7821563D69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0136" y="5341855"/>
            <a:ext cx="2118300" cy="2118300"/>
          </a:xfrm>
          <a:prstGeom prst="rect">
            <a:avLst/>
          </a:prstGeom>
          <a:noFill/>
          <a:ln>
            <a:noFill/>
          </a:ln>
        </p:spPr>
      </p:pic>
    </p:spTree>
    <p:extLst>
      <p:ext uri="{BB962C8B-B14F-4D97-AF65-F5344CB8AC3E}">
        <p14:creationId xmlns:p14="http://schemas.microsoft.com/office/powerpoint/2010/main" val="232875112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13B4-5F1B-3C2B-9759-EFF2F79C5F57}"/>
              </a:ext>
            </a:extLst>
          </p:cNvPr>
          <p:cNvSpPr>
            <a:spLocks noGrp="1"/>
          </p:cNvSpPr>
          <p:nvPr>
            <p:ph type="title"/>
          </p:nvPr>
        </p:nvSpPr>
        <p:spPr/>
        <p:txBody>
          <a:bodyPr/>
          <a:lstStyle/>
          <a:p>
            <a:r>
              <a:rPr lang="en-US" dirty="0"/>
              <a:t>Mentoring Guide</a:t>
            </a:r>
          </a:p>
        </p:txBody>
      </p:sp>
      <p:sp>
        <p:nvSpPr>
          <p:cNvPr id="4" name="Slide Number Placeholder 3">
            <a:extLst>
              <a:ext uri="{FF2B5EF4-FFF2-40B4-BE49-F238E27FC236}">
                <a16:creationId xmlns:a16="http://schemas.microsoft.com/office/drawing/2014/main" id="{987DDC07-B67E-7B09-6727-F2D52436EACA}"/>
              </a:ext>
            </a:extLst>
          </p:cNvPr>
          <p:cNvSpPr>
            <a:spLocks noGrp="1"/>
          </p:cNvSpPr>
          <p:nvPr>
            <p:ph type="sldNum" sz="quarter" idx="12"/>
          </p:nvPr>
        </p:nvSpPr>
        <p:spPr/>
        <p:txBody>
          <a:bodyPr/>
          <a:lstStyle/>
          <a:p>
            <a:fld id="{6BA907D1-9C08-47F3-B047-6197268ACA7D}" type="slidenum">
              <a:rPr lang="en-US" smtClean="0"/>
              <a:pPr/>
              <a:t>14</a:t>
            </a:fld>
            <a:endParaRPr lang="en-US"/>
          </a:p>
        </p:txBody>
      </p:sp>
      <p:pic>
        <p:nvPicPr>
          <p:cNvPr id="5" name="Content Placeholder 4">
            <a:extLst>
              <a:ext uri="{FF2B5EF4-FFF2-40B4-BE49-F238E27FC236}">
                <a16:creationId xmlns:a16="http://schemas.microsoft.com/office/drawing/2014/main" id="{ED0ACD60-90D2-347E-F2D8-8331A8380513}"/>
              </a:ext>
            </a:extLst>
          </p:cNvPr>
          <p:cNvPicPr>
            <a:picLocks noGrp="1" noChangeAspect="1"/>
          </p:cNvPicPr>
          <p:nvPr>
            <p:ph idx="1"/>
          </p:nvPr>
        </p:nvPicPr>
        <p:blipFill>
          <a:blip r:embed="rId3"/>
          <a:stretch>
            <a:fillRect/>
          </a:stretch>
        </p:blipFill>
        <p:spPr>
          <a:xfrm>
            <a:off x="4773181" y="1508125"/>
            <a:ext cx="5084041" cy="5430838"/>
          </a:xfrm>
          <a:prstGeom prst="rect">
            <a:avLst/>
          </a:prstGeom>
        </p:spPr>
      </p:pic>
    </p:spTree>
    <p:extLst>
      <p:ext uri="{BB962C8B-B14F-4D97-AF65-F5344CB8AC3E}">
        <p14:creationId xmlns:p14="http://schemas.microsoft.com/office/powerpoint/2010/main" val="402983643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08A5-0853-CE11-4151-68638EB1D0DC}"/>
              </a:ext>
            </a:extLst>
          </p:cNvPr>
          <p:cNvSpPr>
            <a:spLocks noGrp="1"/>
          </p:cNvSpPr>
          <p:nvPr>
            <p:ph type="title"/>
          </p:nvPr>
        </p:nvSpPr>
        <p:spPr/>
        <p:txBody>
          <a:bodyPr/>
          <a:lstStyle/>
          <a:p>
            <a:r>
              <a:rPr lang="en-US" dirty="0"/>
              <a:t>Culturally Responsive Pedagogy</a:t>
            </a:r>
          </a:p>
        </p:txBody>
      </p:sp>
      <p:sp>
        <p:nvSpPr>
          <p:cNvPr id="3" name="Content Placeholder 2">
            <a:extLst>
              <a:ext uri="{FF2B5EF4-FFF2-40B4-BE49-F238E27FC236}">
                <a16:creationId xmlns:a16="http://schemas.microsoft.com/office/drawing/2014/main" id="{A1D67450-8223-32FE-4F56-80F26C01B439}"/>
              </a:ext>
            </a:extLst>
          </p:cNvPr>
          <p:cNvSpPr>
            <a:spLocks noGrp="1"/>
          </p:cNvSpPr>
          <p:nvPr>
            <p:ph idx="1"/>
          </p:nvPr>
        </p:nvSpPr>
        <p:spPr>
          <a:xfrm>
            <a:off x="-777968" y="1979417"/>
            <a:ext cx="14676848" cy="4960324"/>
          </a:xfrm>
        </p:spPr>
        <p:txBody>
          <a:bodyPr/>
          <a:lstStyle/>
          <a:p>
            <a:pPr lvl="1"/>
            <a:endParaRPr lang="en-US" sz="1100" dirty="0">
              <a:hlinkClick r:id="" action="ppaction://noaction"/>
            </a:endParaRPr>
          </a:p>
          <a:p>
            <a:pPr lvl="1"/>
            <a:endParaRPr lang="en-US" sz="1100" dirty="0">
              <a:hlinkClick r:id="" action="ppaction://noaction"/>
            </a:endParaRPr>
          </a:p>
          <a:p>
            <a:pPr lvl="1"/>
            <a:endParaRPr lang="en-US" sz="1100" dirty="0">
              <a:hlinkClick r:id="" action="ppaction://noaction"/>
            </a:endParaRPr>
          </a:p>
          <a:p>
            <a:pPr lvl="1"/>
            <a:endParaRPr lang="en-US" sz="1100" dirty="0">
              <a:hlinkClick r:id="" action="ppaction://noaction"/>
            </a:endParaRPr>
          </a:p>
          <a:p>
            <a:endParaRPr lang="en-US" dirty="0"/>
          </a:p>
        </p:txBody>
      </p:sp>
      <p:sp>
        <p:nvSpPr>
          <p:cNvPr id="4" name="Slide Number Placeholder 3">
            <a:extLst>
              <a:ext uri="{FF2B5EF4-FFF2-40B4-BE49-F238E27FC236}">
                <a16:creationId xmlns:a16="http://schemas.microsoft.com/office/drawing/2014/main" id="{16938945-2B57-8456-57C2-00237E24251B}"/>
              </a:ext>
            </a:extLst>
          </p:cNvPr>
          <p:cNvSpPr>
            <a:spLocks noGrp="1"/>
          </p:cNvSpPr>
          <p:nvPr>
            <p:ph type="sldNum" sz="quarter" idx="12"/>
          </p:nvPr>
        </p:nvSpPr>
        <p:spPr/>
        <p:txBody>
          <a:bodyPr/>
          <a:lstStyle/>
          <a:p>
            <a:fld id="{6BA907D1-9C08-47F3-B047-6197268ACA7D}" type="slidenum">
              <a:rPr lang="en-US" smtClean="0"/>
              <a:pPr/>
              <a:t>15</a:t>
            </a:fld>
            <a:endParaRPr lang="en-US"/>
          </a:p>
        </p:txBody>
      </p:sp>
      <p:pic>
        <p:nvPicPr>
          <p:cNvPr id="1026" name="Picture 2" descr="Informational card about the Learning Management System">
            <a:extLst>
              <a:ext uri="{FF2B5EF4-FFF2-40B4-BE49-F238E27FC236}">
                <a16:creationId xmlns:a16="http://schemas.microsoft.com/office/drawing/2014/main" id="{35ABD1BB-1146-3B52-56E7-0C8762965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549" y="1979417"/>
            <a:ext cx="4813162" cy="49603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atter chart, qr code&#10;&#10;Description automatically generated">
            <a:extLst>
              <a:ext uri="{FF2B5EF4-FFF2-40B4-BE49-F238E27FC236}">
                <a16:creationId xmlns:a16="http://schemas.microsoft.com/office/drawing/2014/main" id="{6A9607B7-C304-2029-C2CC-CD4742A34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376723" y="4742822"/>
            <a:ext cx="2408569" cy="2408569"/>
          </a:xfrm>
          <a:prstGeom prst="rect">
            <a:avLst/>
          </a:prstGeom>
        </p:spPr>
      </p:pic>
    </p:spTree>
    <p:extLst>
      <p:ext uri="{BB962C8B-B14F-4D97-AF65-F5344CB8AC3E}">
        <p14:creationId xmlns:p14="http://schemas.microsoft.com/office/powerpoint/2010/main" val="407691543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6F7423-5E7D-C006-D70E-D347669426B0}"/>
              </a:ext>
              <a:ext uri="{C183D7F6-B498-43B3-948B-1728B52AA6E4}">
                <adec:decorative xmlns:adec="http://schemas.microsoft.com/office/drawing/2017/decorative" val="1"/>
              </a:ext>
            </a:extLst>
          </p:cNvPr>
          <p:cNvSpPr/>
          <p:nvPr/>
        </p:nvSpPr>
        <p:spPr>
          <a:xfrm>
            <a:off x="-55094" y="14125"/>
            <a:ext cx="14685496" cy="319207"/>
          </a:xfrm>
          <a:prstGeom prst="rect">
            <a:avLst/>
          </a:prstGeom>
          <a:solidFill>
            <a:srgbClr val="EFEB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a:extLst>
              <a:ext uri="{FF2B5EF4-FFF2-40B4-BE49-F238E27FC236}">
                <a16:creationId xmlns:a16="http://schemas.microsoft.com/office/drawing/2014/main" id="{3CCBA0F6-1B8A-41B6-88AE-64703E00DE33}"/>
              </a:ext>
            </a:extLst>
          </p:cNvPr>
          <p:cNvSpPr>
            <a:spLocks noGrp="1"/>
          </p:cNvSpPr>
          <p:nvPr>
            <p:ph type="sldNum" sz="quarter" idx="12"/>
          </p:nvPr>
        </p:nvSpPr>
        <p:spPr/>
        <p:txBody>
          <a:bodyPr/>
          <a:lstStyle/>
          <a:p>
            <a:fld id="{79463015-ABDD-44E9-850F-7B4794200E02}" type="slidenum">
              <a:rPr lang="en-US" smtClean="0"/>
              <a:pPr/>
              <a:t>16</a:t>
            </a:fld>
            <a:endParaRPr lang="en-US" dirty="0"/>
          </a:p>
        </p:txBody>
      </p:sp>
      <p:grpSp>
        <p:nvGrpSpPr>
          <p:cNvPr id="3" name="Group 2" descr="Social media icons&#10;Follow @OHEducation">
            <a:extLst>
              <a:ext uri="{FF2B5EF4-FFF2-40B4-BE49-F238E27FC236}">
                <a16:creationId xmlns:a16="http://schemas.microsoft.com/office/drawing/2014/main" id="{B5271D1D-C437-014E-9AD5-8E23847ED507}"/>
              </a:ext>
            </a:extLst>
          </p:cNvPr>
          <p:cNvGrpSpPr/>
          <p:nvPr/>
        </p:nvGrpSpPr>
        <p:grpSpPr>
          <a:xfrm>
            <a:off x="-55096" y="370504"/>
            <a:ext cx="14630400" cy="1956594"/>
            <a:chOff x="25939" y="350539"/>
            <a:chExt cx="14630400" cy="1956594"/>
          </a:xfrm>
          <a:noFill/>
        </p:grpSpPr>
        <p:sp>
          <p:nvSpPr>
            <p:cNvPr id="5" name="Rectangle 4">
              <a:extLst>
                <a:ext uri="{FF2B5EF4-FFF2-40B4-BE49-F238E27FC236}">
                  <a16:creationId xmlns:a16="http://schemas.microsoft.com/office/drawing/2014/main" id="{13C8F95C-2A63-4643-88BE-9198D5E64AB8}"/>
                </a:ext>
              </a:extLst>
            </p:cNvPr>
            <p:cNvSpPr/>
            <p:nvPr/>
          </p:nvSpPr>
          <p:spPr>
            <a:xfrm>
              <a:off x="25939" y="350539"/>
              <a:ext cx="14630400" cy="16299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2">
                <a:defRPr/>
              </a:pPr>
              <a:endParaRPr lang="en-US" sz="1800" dirty="0">
                <a:solidFill>
                  <a:prstClr val="white"/>
                </a:solidFill>
                <a:latin typeface="Calibri"/>
              </a:endParaRPr>
            </a:p>
          </p:txBody>
        </p:sp>
        <p:sp>
          <p:nvSpPr>
            <p:cNvPr id="13" name="Oval 12">
              <a:extLst>
                <a:ext uri="{FF2B5EF4-FFF2-40B4-BE49-F238E27FC236}">
                  <a16:creationId xmlns:a16="http://schemas.microsoft.com/office/drawing/2014/main" id="{A3CDF013-111E-BC47-8BBE-8417486E809E}"/>
                </a:ext>
              </a:extLst>
            </p:cNvPr>
            <p:cNvSpPr/>
            <p:nvPr/>
          </p:nvSpPr>
          <p:spPr>
            <a:xfrm>
              <a:off x="4515338" y="1761657"/>
              <a:ext cx="483954" cy="4377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2">
                <a:defRPr/>
              </a:pPr>
              <a:endParaRPr lang="en-US" sz="1800" dirty="0">
                <a:solidFill>
                  <a:prstClr val="white"/>
                </a:solidFill>
                <a:latin typeface="Calibri"/>
              </a:endParaRPr>
            </a:p>
          </p:txBody>
        </p:sp>
        <p:sp>
          <p:nvSpPr>
            <p:cNvPr id="17" name="Oval 16">
              <a:extLst>
                <a:ext uri="{FF2B5EF4-FFF2-40B4-BE49-F238E27FC236}">
                  <a16:creationId xmlns:a16="http://schemas.microsoft.com/office/drawing/2014/main" id="{D40116F3-539D-4D4D-96D5-AC2D569D32CB}"/>
                </a:ext>
              </a:extLst>
            </p:cNvPr>
            <p:cNvSpPr/>
            <p:nvPr/>
          </p:nvSpPr>
          <p:spPr>
            <a:xfrm>
              <a:off x="11457898" y="1869417"/>
              <a:ext cx="483954" cy="4377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2">
                <a:defRPr/>
              </a:pPr>
              <a:endParaRPr lang="en-US" sz="1800" dirty="0">
                <a:solidFill>
                  <a:prstClr val="white"/>
                </a:solidFill>
                <a:latin typeface="Calibri"/>
              </a:endParaRPr>
            </a:p>
          </p:txBody>
        </p:sp>
      </p:grpSp>
      <p:pic>
        <p:nvPicPr>
          <p:cNvPr id="15" name="Picture 17" descr="LinkedIn icon">
            <a:extLst>
              <a:ext uri="{FF2B5EF4-FFF2-40B4-BE49-F238E27FC236}">
                <a16:creationId xmlns:a16="http://schemas.microsoft.com/office/drawing/2014/main" id="{D617C388-50F8-4E06-AED9-3D1D2AE7DDFE}"/>
              </a:ext>
            </a:extLst>
          </p:cNvPr>
          <p:cNvPicPr>
            <a:picLocks noChangeAspect="1"/>
          </p:cNvPicPr>
          <p:nvPr/>
        </p:nvPicPr>
        <p:blipFill>
          <a:blip r:embed="rId3"/>
          <a:stretch>
            <a:fillRect/>
          </a:stretch>
        </p:blipFill>
        <p:spPr>
          <a:xfrm>
            <a:off x="10742813" y="598072"/>
            <a:ext cx="933450" cy="933450"/>
          </a:xfrm>
          <a:prstGeom prst="rect">
            <a:avLst/>
          </a:prstGeom>
        </p:spPr>
      </p:pic>
      <p:pic>
        <p:nvPicPr>
          <p:cNvPr id="18" name="Picture 18" descr="YouTube icon">
            <a:extLst>
              <a:ext uri="{FF2B5EF4-FFF2-40B4-BE49-F238E27FC236}">
                <a16:creationId xmlns:a16="http://schemas.microsoft.com/office/drawing/2014/main" id="{623A2FA0-94B4-4F29-9794-3A5026008BB4}"/>
              </a:ext>
            </a:extLst>
          </p:cNvPr>
          <p:cNvPicPr>
            <a:picLocks noChangeAspect="1"/>
          </p:cNvPicPr>
          <p:nvPr/>
        </p:nvPicPr>
        <p:blipFill>
          <a:blip r:embed="rId4"/>
          <a:stretch>
            <a:fillRect/>
          </a:stretch>
        </p:blipFill>
        <p:spPr>
          <a:xfrm>
            <a:off x="8736183" y="591414"/>
            <a:ext cx="942976" cy="942976"/>
          </a:xfrm>
          <a:prstGeom prst="rect">
            <a:avLst/>
          </a:prstGeom>
        </p:spPr>
      </p:pic>
      <p:pic>
        <p:nvPicPr>
          <p:cNvPr id="19" name="Picture 19" descr="Instagram icon">
            <a:extLst>
              <a:ext uri="{FF2B5EF4-FFF2-40B4-BE49-F238E27FC236}">
                <a16:creationId xmlns:a16="http://schemas.microsoft.com/office/drawing/2014/main" id="{E122F859-9F7F-4591-BCEA-B8407E8F4C50}"/>
              </a:ext>
            </a:extLst>
          </p:cNvPr>
          <p:cNvPicPr>
            <a:picLocks noChangeAspect="1"/>
          </p:cNvPicPr>
          <p:nvPr/>
        </p:nvPicPr>
        <p:blipFill>
          <a:blip r:embed="rId5"/>
          <a:stretch>
            <a:fillRect/>
          </a:stretch>
        </p:blipFill>
        <p:spPr>
          <a:xfrm>
            <a:off x="6725113" y="589194"/>
            <a:ext cx="952500" cy="952500"/>
          </a:xfrm>
          <a:prstGeom prst="rect">
            <a:avLst/>
          </a:prstGeom>
        </p:spPr>
      </p:pic>
      <p:pic>
        <p:nvPicPr>
          <p:cNvPr id="20" name="Picture 20" descr="Twitter icon">
            <a:extLst>
              <a:ext uri="{FF2B5EF4-FFF2-40B4-BE49-F238E27FC236}">
                <a16:creationId xmlns:a16="http://schemas.microsoft.com/office/drawing/2014/main" id="{F5D00FE4-CBF7-4906-9A71-1D633003FBEB}"/>
              </a:ext>
            </a:extLst>
          </p:cNvPr>
          <p:cNvPicPr>
            <a:picLocks noChangeAspect="1"/>
          </p:cNvPicPr>
          <p:nvPr/>
        </p:nvPicPr>
        <p:blipFill>
          <a:blip r:embed="rId6"/>
          <a:stretch>
            <a:fillRect/>
          </a:stretch>
        </p:blipFill>
        <p:spPr>
          <a:xfrm>
            <a:off x="4731800" y="598072"/>
            <a:ext cx="933450" cy="933450"/>
          </a:xfrm>
          <a:prstGeom prst="rect">
            <a:avLst/>
          </a:prstGeom>
        </p:spPr>
      </p:pic>
      <p:pic>
        <p:nvPicPr>
          <p:cNvPr id="21" name="Picture 21" descr="Facebook icon">
            <a:extLst>
              <a:ext uri="{FF2B5EF4-FFF2-40B4-BE49-F238E27FC236}">
                <a16:creationId xmlns:a16="http://schemas.microsoft.com/office/drawing/2014/main" id="{6D0281BA-67FB-4198-8A03-23C37CE49E1A}"/>
              </a:ext>
            </a:extLst>
          </p:cNvPr>
          <p:cNvPicPr>
            <a:picLocks noChangeAspect="1"/>
          </p:cNvPicPr>
          <p:nvPr/>
        </p:nvPicPr>
        <p:blipFill>
          <a:blip r:embed="rId7"/>
          <a:stretch>
            <a:fillRect/>
          </a:stretch>
        </p:blipFill>
        <p:spPr>
          <a:xfrm>
            <a:off x="2729608" y="593633"/>
            <a:ext cx="942976" cy="942976"/>
          </a:xfrm>
          <a:prstGeom prst="rect">
            <a:avLst/>
          </a:prstGeom>
        </p:spPr>
      </p:pic>
      <p:pic>
        <p:nvPicPr>
          <p:cNvPr id="9" name="Picture 8" descr="Social media likes and loves.">
            <a:extLst>
              <a:ext uri="{FF2B5EF4-FFF2-40B4-BE49-F238E27FC236}">
                <a16:creationId xmlns:a16="http://schemas.microsoft.com/office/drawing/2014/main" id="{935E381C-FDAB-3A3A-62F4-23F8A7A64E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95" y="2885361"/>
            <a:ext cx="14740590" cy="5152051"/>
          </a:xfrm>
          <a:prstGeom prst="rect">
            <a:avLst/>
          </a:prstGeom>
        </p:spPr>
      </p:pic>
      <p:sp>
        <p:nvSpPr>
          <p:cNvPr id="2" name="Title 1">
            <a:extLst>
              <a:ext uri="{FF2B5EF4-FFF2-40B4-BE49-F238E27FC236}">
                <a16:creationId xmlns:a16="http://schemas.microsoft.com/office/drawing/2014/main" id="{1C2F6790-3632-B4B3-60FA-16F1E387999E}"/>
              </a:ext>
            </a:extLst>
          </p:cNvPr>
          <p:cNvSpPr>
            <a:spLocks noGrp="1"/>
          </p:cNvSpPr>
          <p:nvPr>
            <p:ph type="title"/>
          </p:nvPr>
        </p:nvSpPr>
        <p:spPr>
          <a:xfrm>
            <a:off x="617683" y="1794691"/>
            <a:ext cx="13167360" cy="830997"/>
          </a:xfrm>
        </p:spPr>
        <p:txBody>
          <a:bodyPr/>
          <a:lstStyle/>
          <a:p>
            <a:r>
              <a:rPr lang="en-US" sz="5400" dirty="0">
                <a:solidFill>
                  <a:srgbClr val="535151"/>
                </a:solidFill>
              </a:rPr>
              <a:t>@OHEducation</a:t>
            </a:r>
          </a:p>
        </p:txBody>
      </p:sp>
    </p:spTree>
    <p:extLst>
      <p:ext uri="{BB962C8B-B14F-4D97-AF65-F5344CB8AC3E}">
        <p14:creationId xmlns:p14="http://schemas.microsoft.com/office/powerpoint/2010/main" val="37557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024" y="635847"/>
            <a:ext cx="12732750" cy="738664"/>
          </a:xfrm>
        </p:spPr>
        <p:txBody>
          <a:bodyPr/>
          <a:lstStyle/>
          <a:p>
            <a:r>
              <a:rPr lang="en-US" sz="4800"/>
              <a:t>Office of Educator Licensure</a:t>
            </a:r>
          </a:p>
        </p:txBody>
      </p:sp>
      <p:sp>
        <p:nvSpPr>
          <p:cNvPr id="3" name="Subtitle 2"/>
          <p:cNvSpPr>
            <a:spLocks noGrp="1"/>
          </p:cNvSpPr>
          <p:nvPr>
            <p:ph type="subTitle" idx="4294967295"/>
          </p:nvPr>
        </p:nvSpPr>
        <p:spPr>
          <a:xfrm>
            <a:off x="10450476" y="6774406"/>
            <a:ext cx="3916877" cy="473559"/>
          </a:xfrm>
        </p:spPr>
        <p:txBody>
          <a:bodyPr/>
          <a:lstStyle/>
          <a:p>
            <a:pPr marL="0" indent="0" algn="ctr">
              <a:buNone/>
            </a:pPr>
            <a:r>
              <a:rPr lang="en-US" sz="2400"/>
              <a:t>Thomas McGee </a:t>
            </a:r>
          </a:p>
        </p:txBody>
      </p:sp>
      <p:sp>
        <p:nvSpPr>
          <p:cNvPr id="4" name="Subtitle 2">
            <a:extLst>
              <a:ext uri="{FF2B5EF4-FFF2-40B4-BE49-F238E27FC236}">
                <a16:creationId xmlns:a16="http://schemas.microsoft.com/office/drawing/2014/main" id="{D4857BD1-B2A9-3D96-B5E7-B5F3405098DD}"/>
              </a:ext>
            </a:extLst>
          </p:cNvPr>
          <p:cNvSpPr txBox="1">
            <a:spLocks/>
          </p:cNvSpPr>
          <p:nvPr/>
        </p:nvSpPr>
        <p:spPr>
          <a:xfrm>
            <a:off x="313236" y="7723344"/>
            <a:ext cx="3916877" cy="506256"/>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indent="0" algn="ctr">
              <a:buFont typeface="Arial"/>
              <a:buNone/>
            </a:pPr>
            <a:r>
              <a:rPr lang="en-US" sz="2400" b="1">
                <a:solidFill>
                  <a:schemeClr val="bg1"/>
                </a:solidFill>
              </a:rPr>
              <a:t>September 2023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D634CA-1732-4401-963E-BD0B09B10DB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p:blipFill>
        <p:spPr>
          <a:xfrm>
            <a:off x="0" y="0"/>
            <a:ext cx="14637978" cy="8233862"/>
          </a:xfrm>
          <a:prstGeom prst="rect">
            <a:avLst/>
          </a:prstGeom>
        </p:spPr>
      </p:pic>
      <p:sp>
        <p:nvSpPr>
          <p:cNvPr id="5" name="Title 1">
            <a:extLst>
              <a:ext uri="{FF2B5EF4-FFF2-40B4-BE49-F238E27FC236}">
                <a16:creationId xmlns:a16="http://schemas.microsoft.com/office/drawing/2014/main" id="{F23AFDA1-1014-479D-8369-6CF12853AB89}"/>
              </a:ext>
            </a:extLst>
          </p:cNvPr>
          <p:cNvSpPr>
            <a:spLocks noGrp="1"/>
          </p:cNvSpPr>
          <p:nvPr>
            <p:ph type="title"/>
          </p:nvPr>
        </p:nvSpPr>
        <p:spPr>
          <a:xfrm>
            <a:off x="924026" y="2317783"/>
            <a:ext cx="5316354" cy="2492990"/>
          </a:xfrm>
        </p:spPr>
        <p:txBody>
          <a:bodyPr/>
          <a:lstStyle/>
          <a:p>
            <a:r>
              <a:rPr lang="en-US" sz="5400"/>
              <a:t>Office of Educator Licensure</a:t>
            </a:r>
          </a:p>
        </p:txBody>
      </p:sp>
      <p:sp>
        <p:nvSpPr>
          <p:cNvPr id="6" name="Rectangle 5">
            <a:extLst>
              <a:ext uri="{FF2B5EF4-FFF2-40B4-BE49-F238E27FC236}">
                <a16:creationId xmlns:a16="http://schemas.microsoft.com/office/drawing/2014/main" id="{D952BFCB-C33D-49CB-A3A6-95C3E4B6A7D5}"/>
              </a:ext>
            </a:extLst>
          </p:cNvPr>
          <p:cNvSpPr/>
          <p:nvPr/>
        </p:nvSpPr>
        <p:spPr>
          <a:xfrm>
            <a:off x="7315201" y="0"/>
            <a:ext cx="7315200" cy="7502487"/>
          </a:xfrm>
          <a:prstGeom prst="rect">
            <a:avLst/>
          </a:prstGeom>
          <a:solidFill>
            <a:srgbClr val="77AB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8C263F4-8101-4249-BC13-994FEF66F2FD}"/>
              </a:ext>
            </a:extLst>
          </p:cNvPr>
          <p:cNvCxnSpPr>
            <a:cxnSpLocks/>
          </p:cNvCxnSpPr>
          <p:nvPr/>
        </p:nvCxnSpPr>
        <p:spPr>
          <a:xfrm>
            <a:off x="7315200" y="1501476"/>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96530BDB-0EB7-4763-8D32-3B253FA5F414}"/>
              </a:ext>
            </a:extLst>
          </p:cNvPr>
          <p:cNvSpPr>
            <a:spLocks noGrp="1"/>
          </p:cNvSpPr>
          <p:nvPr>
            <p:ph idx="1"/>
          </p:nvPr>
        </p:nvSpPr>
        <p:spPr>
          <a:xfrm>
            <a:off x="7673739" y="480836"/>
            <a:ext cx="5562759" cy="629574"/>
          </a:xfrm>
        </p:spPr>
        <p:txBody>
          <a:bodyPr anchor="ctr"/>
          <a:lstStyle/>
          <a:p>
            <a:pPr marL="0" indent="0">
              <a:buNone/>
            </a:pPr>
            <a:r>
              <a:rPr lang="en-US" sz="3600">
                <a:solidFill>
                  <a:schemeClr val="bg1"/>
                </a:solidFill>
              </a:rPr>
              <a:t>Licensure Overview</a:t>
            </a:r>
          </a:p>
        </p:txBody>
      </p:sp>
      <p:sp>
        <p:nvSpPr>
          <p:cNvPr id="9" name="Content Placeholder 2">
            <a:extLst>
              <a:ext uri="{FF2B5EF4-FFF2-40B4-BE49-F238E27FC236}">
                <a16:creationId xmlns:a16="http://schemas.microsoft.com/office/drawing/2014/main" id="{33F8E655-AF63-44A3-A657-9EC2D37B6651}"/>
              </a:ext>
            </a:extLst>
          </p:cNvPr>
          <p:cNvSpPr txBox="1">
            <a:spLocks/>
          </p:cNvSpPr>
          <p:nvPr/>
        </p:nvSpPr>
        <p:spPr>
          <a:xfrm>
            <a:off x="7673737" y="1897627"/>
            <a:ext cx="6402403" cy="795157"/>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a:solidFill>
                  <a:schemeClr val="bg1"/>
                </a:solidFill>
              </a:rPr>
              <a:t>Licensure Pathways</a:t>
            </a:r>
          </a:p>
        </p:txBody>
      </p:sp>
      <p:sp>
        <p:nvSpPr>
          <p:cNvPr id="10" name="Content Placeholder 2">
            <a:extLst>
              <a:ext uri="{FF2B5EF4-FFF2-40B4-BE49-F238E27FC236}">
                <a16:creationId xmlns:a16="http://schemas.microsoft.com/office/drawing/2014/main" id="{607935E3-0FA0-497F-ABB1-6A2506C75212}"/>
              </a:ext>
            </a:extLst>
          </p:cNvPr>
          <p:cNvSpPr txBox="1">
            <a:spLocks/>
          </p:cNvSpPr>
          <p:nvPr/>
        </p:nvSpPr>
        <p:spPr>
          <a:xfrm>
            <a:off x="7673738" y="3548235"/>
            <a:ext cx="6402403" cy="843503"/>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a:solidFill>
                  <a:schemeClr val="bg1"/>
                </a:solidFill>
              </a:rPr>
              <a:t>Office Overview</a:t>
            </a:r>
          </a:p>
        </p:txBody>
      </p:sp>
      <p:sp>
        <p:nvSpPr>
          <p:cNvPr id="11" name="Content Placeholder 2">
            <a:extLst>
              <a:ext uri="{FF2B5EF4-FFF2-40B4-BE49-F238E27FC236}">
                <a16:creationId xmlns:a16="http://schemas.microsoft.com/office/drawing/2014/main" id="{B362CCFF-3EB1-44DA-979B-F6D5D8695294}"/>
              </a:ext>
            </a:extLst>
          </p:cNvPr>
          <p:cNvSpPr txBox="1">
            <a:spLocks/>
          </p:cNvSpPr>
          <p:nvPr/>
        </p:nvSpPr>
        <p:spPr>
          <a:xfrm>
            <a:off x="7673734" y="5189033"/>
            <a:ext cx="5913477"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a:solidFill>
                  <a:schemeClr val="bg1"/>
                </a:solidFill>
              </a:rPr>
              <a:t>Licensure Data</a:t>
            </a:r>
          </a:p>
        </p:txBody>
      </p:sp>
      <p:sp>
        <p:nvSpPr>
          <p:cNvPr id="12" name="Content Placeholder 2">
            <a:extLst>
              <a:ext uri="{FF2B5EF4-FFF2-40B4-BE49-F238E27FC236}">
                <a16:creationId xmlns:a16="http://schemas.microsoft.com/office/drawing/2014/main" id="{415C0E33-9CDC-4596-B318-403D0FE63017}"/>
              </a:ext>
            </a:extLst>
          </p:cNvPr>
          <p:cNvSpPr txBox="1">
            <a:spLocks/>
          </p:cNvSpPr>
          <p:nvPr/>
        </p:nvSpPr>
        <p:spPr>
          <a:xfrm>
            <a:off x="7673736" y="6585718"/>
            <a:ext cx="7033782"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a:solidFill>
                  <a:schemeClr val="bg1"/>
                </a:solidFill>
              </a:rPr>
              <a:t>Data Insights: Teacher Workforce</a:t>
            </a:r>
          </a:p>
        </p:txBody>
      </p:sp>
      <p:cxnSp>
        <p:nvCxnSpPr>
          <p:cNvPr id="13" name="Straight Connector 12">
            <a:extLst>
              <a:ext uri="{FF2B5EF4-FFF2-40B4-BE49-F238E27FC236}">
                <a16:creationId xmlns:a16="http://schemas.microsoft.com/office/drawing/2014/main" id="{5120656A-A98F-4C2F-BDC7-3E1C51697C32}"/>
              </a:ext>
            </a:extLst>
          </p:cNvPr>
          <p:cNvCxnSpPr>
            <a:cxnSpLocks/>
          </p:cNvCxnSpPr>
          <p:nvPr/>
        </p:nvCxnSpPr>
        <p:spPr>
          <a:xfrm>
            <a:off x="7315200" y="313128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C5446F4-95D6-401D-B588-8052D39B2C23}"/>
              </a:ext>
            </a:extLst>
          </p:cNvPr>
          <p:cNvCxnSpPr>
            <a:cxnSpLocks/>
          </p:cNvCxnSpPr>
          <p:nvPr/>
        </p:nvCxnSpPr>
        <p:spPr>
          <a:xfrm>
            <a:off x="7315200" y="4777144"/>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60B4860-80D8-490A-BA6C-78497C137E1B}"/>
              </a:ext>
            </a:extLst>
          </p:cNvPr>
          <p:cNvCxnSpPr>
            <a:cxnSpLocks/>
          </p:cNvCxnSpPr>
          <p:nvPr/>
        </p:nvCxnSpPr>
        <p:spPr>
          <a:xfrm>
            <a:off x="7315201" y="6294663"/>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16F91BE-2A6F-4322-ACEF-A939959E7FEE}"/>
              </a:ext>
            </a:extLst>
          </p:cNvPr>
          <p:cNvCxnSpPr>
            <a:cxnSpLocks/>
          </p:cNvCxnSpPr>
          <p:nvPr/>
        </p:nvCxnSpPr>
        <p:spPr>
          <a:xfrm>
            <a:off x="7315201" y="7510790"/>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122359"/>
      </p:ext>
    </p:extLst>
  </p:cSld>
  <p:clrMapOvr>
    <a:masterClrMapping/>
  </p:clrMapOvr>
  <mc:AlternateContent xmlns:mc="http://schemas.openxmlformats.org/markup-compatibility/2006" xmlns:p14="http://schemas.microsoft.com/office/powerpoint/2010/main">
    <mc:Choice Requires="p14">
      <p:transition spd="med" p14:dur="700" advTm="21931">
        <p:fade/>
      </p:transition>
    </mc:Choice>
    <mc:Fallback xmlns="">
      <p:transition spd="med" advTm="21931">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Licensure Standards</a:t>
            </a:r>
          </a:p>
        </p:txBody>
      </p:sp>
      <p:sp>
        <p:nvSpPr>
          <p:cNvPr id="6" name="Content Placeholder 2">
            <a:extLst>
              <a:ext uri="{FF2B5EF4-FFF2-40B4-BE49-F238E27FC236}">
                <a16:creationId xmlns:a16="http://schemas.microsoft.com/office/drawing/2014/main" id="{92FC3C6E-EDCB-4AC4-B96C-C5A29C55D0AD}"/>
              </a:ext>
            </a:extLst>
          </p:cNvPr>
          <p:cNvSpPr>
            <a:spLocks noGrp="1"/>
          </p:cNvSpPr>
          <p:nvPr>
            <p:ph idx="1"/>
          </p:nvPr>
        </p:nvSpPr>
        <p:spPr>
          <a:xfrm>
            <a:off x="731520" y="1508584"/>
            <a:ext cx="13167360" cy="5431156"/>
          </a:xfrm>
        </p:spPr>
        <p:txBody>
          <a:bodyPr/>
          <a:lstStyle/>
          <a:p>
            <a:pPr>
              <a:spcBef>
                <a:spcPts val="600"/>
              </a:spcBef>
              <a:spcAft>
                <a:spcPts val="1000"/>
              </a:spcAft>
            </a:pPr>
            <a:r>
              <a:rPr lang="en-US" sz="4000"/>
              <a:t>Competent teachers and student support personnel contribute to </a:t>
            </a:r>
            <a:r>
              <a:rPr lang="en-US" sz="4000" b="1"/>
              <a:t>student success</a:t>
            </a:r>
            <a:r>
              <a:rPr lang="en-US" sz="4000"/>
              <a:t>.</a:t>
            </a:r>
          </a:p>
          <a:p>
            <a:r>
              <a:rPr lang="en-US" sz="4000"/>
              <a:t>Ohio Revised Code and Ohio Administrative Code define licensure </a:t>
            </a:r>
            <a:r>
              <a:rPr lang="en-US" sz="4000" b="1"/>
              <a:t>standards</a:t>
            </a:r>
            <a:r>
              <a:rPr lang="en-US" sz="4000"/>
              <a:t>.</a:t>
            </a:r>
          </a:p>
          <a:p>
            <a:r>
              <a:rPr lang="en-US" sz="4000"/>
              <a:t>These standards strive for </a:t>
            </a:r>
            <a:r>
              <a:rPr lang="en-US" sz="4000" b="1"/>
              <a:t>excellence</a:t>
            </a:r>
            <a:r>
              <a:rPr lang="en-US" sz="4000"/>
              <a:t> by requiring completion of effective preparation programs, licensure exams, coursework requirements and background checks.</a:t>
            </a:r>
          </a:p>
          <a:p>
            <a:pPr marL="0" indent="0">
              <a:buNone/>
            </a:pPr>
            <a:endParaRPr lang="en-US"/>
          </a:p>
        </p:txBody>
      </p:sp>
    </p:spTree>
    <p:extLst>
      <p:ext uri="{BB962C8B-B14F-4D97-AF65-F5344CB8AC3E}">
        <p14:creationId xmlns:p14="http://schemas.microsoft.com/office/powerpoint/2010/main" val="528371474"/>
      </p:ext>
    </p:extLst>
  </p:cSld>
  <p:clrMapOvr>
    <a:masterClrMapping/>
  </p:clrMapOvr>
  <mc:AlternateContent xmlns:mc="http://schemas.openxmlformats.org/markup-compatibility/2006" xmlns:p14="http://schemas.microsoft.com/office/powerpoint/2010/main">
    <mc:Choice Requires="p14">
      <p:transition spd="med" p14:dur="700" advTm="50545">
        <p:fade/>
      </p:transition>
    </mc:Choice>
    <mc:Fallback xmlns="">
      <p:transition spd="med" advTm="50545">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2CC3E-D884-93FA-6143-8B7179AA9541}"/>
              </a:ext>
            </a:extLst>
          </p:cNvPr>
          <p:cNvSpPr>
            <a:spLocks noGrp="1"/>
          </p:cNvSpPr>
          <p:nvPr>
            <p:ph type="title"/>
          </p:nvPr>
        </p:nvSpPr>
        <p:spPr>
          <a:xfrm>
            <a:off x="1005840" y="307775"/>
            <a:ext cx="12618720" cy="1065732"/>
          </a:xfrm>
        </p:spPr>
        <p:txBody>
          <a:bodyPr/>
          <a:lstStyle/>
          <a:p>
            <a:r>
              <a:rPr lang="en-US" sz="5280"/>
              <a:t>Ohio Teacher of the Year </a:t>
            </a:r>
            <a:r>
              <a:rPr lang="en-US" sz="3360" b="0" u="sng">
                <a:solidFill>
                  <a:srgbClr val="0000FF"/>
                </a:solidFill>
                <a:latin typeface="Arial" panose="020B0604020202020204" pitchFamily="34" charset="0"/>
                <a:hlinkClick r:id="rId3"/>
              </a:rPr>
              <a:t>ORC 3319.67</a:t>
            </a:r>
            <a:endParaRPr lang="en-US" sz="5280"/>
          </a:p>
        </p:txBody>
      </p:sp>
      <p:sp>
        <p:nvSpPr>
          <p:cNvPr id="6" name="Content Placeholder 5">
            <a:extLst>
              <a:ext uri="{FF2B5EF4-FFF2-40B4-BE49-F238E27FC236}">
                <a16:creationId xmlns:a16="http://schemas.microsoft.com/office/drawing/2014/main" id="{ABB4E1CA-FA26-8E38-1EBD-BA3B1D2D15AD}"/>
              </a:ext>
            </a:extLst>
          </p:cNvPr>
          <p:cNvSpPr>
            <a:spLocks noGrp="1"/>
          </p:cNvSpPr>
          <p:nvPr>
            <p:ph sz="half" idx="1"/>
          </p:nvPr>
        </p:nvSpPr>
        <p:spPr>
          <a:xfrm>
            <a:off x="1005840" y="2590800"/>
            <a:ext cx="4053840" cy="3992881"/>
          </a:xfrm>
        </p:spPr>
        <p:txBody>
          <a:bodyPr vert="horz" lIns="109728" tIns="54864" rIns="109728" bIns="54864" rtlCol="0" anchor="t" anchorCtr="0">
            <a:normAutofit/>
          </a:bodyPr>
          <a:lstStyle/>
          <a:p>
            <a:pPr marL="0" indent="0" algn="ctr" fontAlgn="base">
              <a:buNone/>
            </a:pPr>
            <a:r>
              <a:rPr lang="en-US" sz="5280">
                <a:solidFill>
                  <a:srgbClr val="000000"/>
                </a:solidFill>
              </a:rPr>
              <a:t>​</a:t>
            </a:r>
            <a:r>
              <a:rPr lang="en-US" sz="3360">
                <a:solidFill>
                  <a:srgbClr val="4A4A4A"/>
                </a:solidFill>
                <a:latin typeface="+mn-lt"/>
              </a:rPr>
              <a:t>T</a:t>
            </a:r>
            <a:r>
              <a:rPr lang="en-US" sz="2880">
                <a:latin typeface="+mn-lt"/>
              </a:rPr>
              <a:t>he Ohio Teacher of the Year program annually identifies exceptional teachers statewide celebrating their effective work in and outside the classroom.</a:t>
            </a:r>
            <a:endParaRPr lang="en-US" sz="4320"/>
          </a:p>
        </p:txBody>
      </p:sp>
      <p:pic>
        <p:nvPicPr>
          <p:cNvPr id="4" name="Content Placeholder 3">
            <a:extLst>
              <a:ext uri="{FF2B5EF4-FFF2-40B4-BE49-F238E27FC236}">
                <a16:creationId xmlns:a16="http://schemas.microsoft.com/office/drawing/2014/main" id="{7C9121A5-637B-4D01-06A6-25E5F0FE4F65}"/>
              </a:ext>
            </a:extLst>
          </p:cNvPr>
          <p:cNvPicPr>
            <a:picLocks noGrp="1" noChangeAspect="1"/>
          </p:cNvPicPr>
          <p:nvPr>
            <p:ph sz="half" idx="2"/>
          </p:nvPr>
        </p:nvPicPr>
        <p:blipFill>
          <a:blip r:embed="rId4"/>
          <a:stretch>
            <a:fillRect/>
          </a:stretch>
        </p:blipFill>
        <p:spPr>
          <a:xfrm>
            <a:off x="5747468" y="1095186"/>
            <a:ext cx="7040880" cy="6039229"/>
          </a:xfrm>
        </p:spPr>
      </p:pic>
    </p:spTree>
    <p:extLst>
      <p:ext uri="{BB962C8B-B14F-4D97-AF65-F5344CB8AC3E}">
        <p14:creationId xmlns:p14="http://schemas.microsoft.com/office/powerpoint/2010/main" val="290754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4F5092-890F-4FF6-9AE7-20FEC249E7B3}"/>
              </a:ext>
            </a:extLst>
          </p:cNvPr>
          <p:cNvSpPr>
            <a:spLocks noGrp="1"/>
          </p:cNvSpPr>
          <p:nvPr>
            <p:ph type="title"/>
          </p:nvPr>
        </p:nvSpPr>
        <p:spPr>
          <a:xfrm>
            <a:off x="731520" y="548643"/>
            <a:ext cx="13167360" cy="769441"/>
          </a:xfrm>
        </p:spPr>
        <p:txBody>
          <a:bodyPr/>
          <a:lstStyle/>
          <a:p>
            <a:r>
              <a:rPr lang="en-US"/>
              <a:t>Credential Types</a:t>
            </a:r>
          </a:p>
        </p:txBody>
      </p:sp>
      <p:sp>
        <p:nvSpPr>
          <p:cNvPr id="6" name="Rounded Rectangle 1">
            <a:extLst>
              <a:ext uri="{FF2B5EF4-FFF2-40B4-BE49-F238E27FC236}">
                <a16:creationId xmlns:a16="http://schemas.microsoft.com/office/drawing/2014/main" id="{B9C95B35-9837-45F2-964D-D2875D175846}"/>
              </a:ext>
              <a:ext uri="{C183D7F6-B498-43B3-948B-1728B52AA6E4}">
                <adec:decorative xmlns:adec="http://schemas.microsoft.com/office/drawing/2017/decorative" val="0"/>
              </a:ext>
            </a:extLst>
          </p:cNvPr>
          <p:cNvSpPr/>
          <p:nvPr/>
        </p:nvSpPr>
        <p:spPr>
          <a:xfrm>
            <a:off x="589043" y="1860637"/>
            <a:ext cx="13452313" cy="1462007"/>
          </a:xfrm>
          <a:prstGeom prst="roundRect">
            <a:avLst>
              <a:gd name="adj" fmla="val 50000"/>
            </a:avLst>
          </a:prstGeom>
          <a:solidFill>
            <a:srgbClr val="D19D10"/>
          </a:solidFill>
          <a:ln>
            <a:solidFill>
              <a:srgbClr val="D19D10"/>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4000" b="1">
                <a:solidFill>
                  <a:schemeClr val="bg1"/>
                </a:solidFill>
                <a:latin typeface="Arial" panose="020B0604020202020204" pitchFamily="34" charset="0"/>
                <a:cs typeface="Arial" panose="020B0604020202020204" pitchFamily="34" charset="0"/>
              </a:rPr>
              <a:t>Teaching Licenses &amp; Permits</a:t>
            </a:r>
          </a:p>
        </p:txBody>
      </p:sp>
      <p:sp>
        <p:nvSpPr>
          <p:cNvPr id="7" name="Rounded Rectangle 1">
            <a:extLst>
              <a:ext uri="{FF2B5EF4-FFF2-40B4-BE49-F238E27FC236}">
                <a16:creationId xmlns:a16="http://schemas.microsoft.com/office/drawing/2014/main" id="{85AA626A-9E7B-439E-8B48-BE12AFBFC969}"/>
              </a:ext>
              <a:ext uri="{C183D7F6-B498-43B3-948B-1728B52AA6E4}">
                <adec:decorative xmlns:adec="http://schemas.microsoft.com/office/drawing/2017/decorative" val="0"/>
              </a:ext>
            </a:extLst>
          </p:cNvPr>
          <p:cNvSpPr/>
          <p:nvPr/>
        </p:nvSpPr>
        <p:spPr>
          <a:xfrm>
            <a:off x="589043" y="3849218"/>
            <a:ext cx="13452313" cy="1462007"/>
          </a:xfrm>
          <a:prstGeom prst="roundRect">
            <a:avLst>
              <a:gd name="adj" fmla="val 50000"/>
            </a:avLst>
          </a:prstGeom>
          <a:solidFill>
            <a:srgbClr val="93AD2B"/>
          </a:solidFill>
          <a:ln>
            <a:solidFill>
              <a:srgbClr val="93AD2B"/>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4000" b="1">
                <a:solidFill>
                  <a:schemeClr val="bg1"/>
                </a:solidFill>
                <a:latin typeface="Arial" panose="020B0604020202020204" pitchFamily="34" charset="0"/>
                <a:cs typeface="Arial" panose="020B0604020202020204" pitchFamily="34" charset="0"/>
              </a:rPr>
              <a:t>Administrative Licenses</a:t>
            </a:r>
          </a:p>
        </p:txBody>
      </p:sp>
      <p:sp>
        <p:nvSpPr>
          <p:cNvPr id="8" name="Rounded Rectangle 1">
            <a:extLst>
              <a:ext uri="{FF2B5EF4-FFF2-40B4-BE49-F238E27FC236}">
                <a16:creationId xmlns:a16="http://schemas.microsoft.com/office/drawing/2014/main" id="{6E5DD9FA-7BFB-4F6C-8F88-5C667B8576FD}"/>
              </a:ext>
              <a:ext uri="{C183D7F6-B498-43B3-948B-1728B52AA6E4}">
                <adec:decorative xmlns:adec="http://schemas.microsoft.com/office/drawing/2017/decorative" val="0"/>
              </a:ext>
            </a:extLst>
          </p:cNvPr>
          <p:cNvSpPr/>
          <p:nvPr/>
        </p:nvSpPr>
        <p:spPr>
          <a:xfrm>
            <a:off x="589043" y="5837799"/>
            <a:ext cx="13452313" cy="1462007"/>
          </a:xfrm>
          <a:prstGeom prst="roundRect">
            <a:avLst>
              <a:gd name="adj" fmla="val 50000"/>
            </a:avLst>
          </a:prstGeom>
          <a:solidFill>
            <a:srgbClr val="700017"/>
          </a:solidFill>
          <a:ln>
            <a:solidFill>
              <a:srgbClr val="700017"/>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4000" b="1">
                <a:solidFill>
                  <a:schemeClr val="bg1"/>
                </a:solidFill>
                <a:latin typeface="Arial" panose="020B0604020202020204" pitchFamily="34" charset="0"/>
                <a:cs typeface="Arial" panose="020B0604020202020204" pitchFamily="34" charset="0"/>
              </a:rPr>
              <a:t>Support Services Licenses, Registrations &amp; Permits</a:t>
            </a:r>
          </a:p>
        </p:txBody>
      </p:sp>
    </p:spTree>
    <p:extLst>
      <p:ext uri="{BB962C8B-B14F-4D97-AF65-F5344CB8AC3E}">
        <p14:creationId xmlns:p14="http://schemas.microsoft.com/office/powerpoint/2010/main" val="3728092836"/>
      </p:ext>
    </p:extLst>
  </p:cSld>
  <p:clrMapOvr>
    <a:masterClrMapping/>
  </p:clrMapOvr>
  <mc:AlternateContent xmlns:mc="http://schemas.openxmlformats.org/markup-compatibility/2006" xmlns:p14="http://schemas.microsoft.com/office/powerpoint/2010/main">
    <mc:Choice Requires="p14">
      <p:transition spd="med" p14:dur="700" advTm="20362">
        <p:fade/>
      </p:transition>
    </mc:Choice>
    <mc:Fallback xmlns="">
      <p:transition spd="med" advTm="20362">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Teaching Licenses &amp; Permits</a:t>
            </a:r>
          </a:p>
        </p:txBody>
      </p:sp>
      <p:sp>
        <p:nvSpPr>
          <p:cNvPr id="6" name="Content Placeholder 2">
            <a:extLst>
              <a:ext uri="{FF2B5EF4-FFF2-40B4-BE49-F238E27FC236}">
                <a16:creationId xmlns:a16="http://schemas.microsoft.com/office/drawing/2014/main" id="{92FC3C6E-EDCB-4AC4-B96C-C5A29C55D0AD}"/>
              </a:ext>
            </a:extLst>
          </p:cNvPr>
          <p:cNvSpPr>
            <a:spLocks noGrp="1"/>
          </p:cNvSpPr>
          <p:nvPr>
            <p:ph idx="1"/>
          </p:nvPr>
        </p:nvSpPr>
        <p:spPr>
          <a:xfrm>
            <a:off x="731520" y="1375148"/>
            <a:ext cx="13167360" cy="6163076"/>
          </a:xfrm>
        </p:spPr>
        <p:txBody>
          <a:bodyPr numCol="2"/>
          <a:lstStyle/>
          <a:p>
            <a:r>
              <a:rPr lang="en-US" sz="2800"/>
              <a:t>12-Hour Teaching Permits</a:t>
            </a:r>
          </a:p>
          <a:p>
            <a:r>
              <a:rPr lang="en-US" sz="2800"/>
              <a:t>40-Hour STEM School Teaching Permits</a:t>
            </a:r>
          </a:p>
          <a:p>
            <a:r>
              <a:rPr lang="en-US" sz="2800"/>
              <a:t>40-Hour Industry Recognized Credential Career-Technical Workforce Development Teaching Permits</a:t>
            </a:r>
          </a:p>
          <a:p>
            <a:r>
              <a:rPr lang="en-US" sz="2800"/>
              <a:t>Adult Education Permits</a:t>
            </a:r>
          </a:p>
          <a:p>
            <a:r>
              <a:rPr lang="en-US" sz="2800"/>
              <a:t>Associate Teaching Licenses</a:t>
            </a:r>
          </a:p>
          <a:p>
            <a:r>
              <a:rPr lang="en-US" sz="2800"/>
              <a:t>Career-Technical Workforce Development Licenses</a:t>
            </a:r>
          </a:p>
          <a:p>
            <a:r>
              <a:rPr lang="en-US" sz="2800"/>
              <a:t>Early College High School Teaching Licenses</a:t>
            </a:r>
          </a:p>
          <a:p>
            <a:r>
              <a:rPr lang="en-US" sz="2800"/>
              <a:t>Permanent Non-Tax Certificates</a:t>
            </a:r>
          </a:p>
          <a:p>
            <a:r>
              <a:rPr lang="en-US" sz="2800"/>
              <a:t>Professional Educator Licenses (Including Senior &amp; Lead)</a:t>
            </a:r>
          </a:p>
          <a:p>
            <a:r>
              <a:rPr lang="en-US" sz="2800"/>
              <a:t>Provisional STEM Teaching Licenses</a:t>
            </a:r>
          </a:p>
          <a:p>
            <a:r>
              <a:rPr lang="en-US" sz="2800"/>
              <a:t>Reinstatement Licenses</a:t>
            </a:r>
          </a:p>
          <a:p>
            <a:r>
              <a:rPr lang="en-US" sz="2800"/>
              <a:t>Resident Educator Licenses (Standard &amp; Alternative)</a:t>
            </a:r>
          </a:p>
          <a:p>
            <a:r>
              <a:rPr lang="en-US" sz="2800"/>
              <a:t>Substitute Teaching Licenses</a:t>
            </a:r>
          </a:p>
          <a:p>
            <a:r>
              <a:rPr lang="en-US" sz="2800"/>
              <a:t>Supplemental Teaching Licenses</a:t>
            </a:r>
          </a:p>
          <a:p>
            <a:r>
              <a:rPr lang="en-US" sz="2800"/>
              <a:t>Temporary Teaching Licenses (Including Military &amp; Out-of-State)</a:t>
            </a:r>
          </a:p>
          <a:p>
            <a:r>
              <a:rPr lang="en-US" sz="2800"/>
              <a:t>Visiting International Teaching Licenses</a:t>
            </a:r>
          </a:p>
          <a:p>
            <a:pPr marL="0" indent="0">
              <a:buNone/>
            </a:pPr>
            <a:endParaRPr lang="en-US"/>
          </a:p>
        </p:txBody>
      </p:sp>
    </p:spTree>
    <p:extLst>
      <p:ext uri="{BB962C8B-B14F-4D97-AF65-F5344CB8AC3E}">
        <p14:creationId xmlns:p14="http://schemas.microsoft.com/office/powerpoint/2010/main" val="2148533036"/>
      </p:ext>
    </p:extLst>
  </p:cSld>
  <p:clrMapOvr>
    <a:masterClrMapping/>
  </p:clrMapOvr>
  <mc:AlternateContent xmlns:mc="http://schemas.openxmlformats.org/markup-compatibility/2006" xmlns:p14="http://schemas.microsoft.com/office/powerpoint/2010/main">
    <mc:Choice Requires="p14">
      <p:transition spd="med" p14:dur="700" advTm="11340">
        <p:fade/>
      </p:transition>
    </mc:Choice>
    <mc:Fallback xmlns="">
      <p:transition spd="med" advTm="1134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Teaching Grade Level Bands</a:t>
            </a:r>
          </a:p>
        </p:txBody>
      </p:sp>
      <p:sp>
        <p:nvSpPr>
          <p:cNvPr id="6" name="Content Placeholder 2">
            <a:extLst>
              <a:ext uri="{FF2B5EF4-FFF2-40B4-BE49-F238E27FC236}">
                <a16:creationId xmlns:a16="http://schemas.microsoft.com/office/drawing/2014/main" id="{92FC3C6E-EDCB-4AC4-B96C-C5A29C55D0AD}"/>
              </a:ext>
            </a:extLst>
          </p:cNvPr>
          <p:cNvSpPr>
            <a:spLocks noGrp="1"/>
          </p:cNvSpPr>
          <p:nvPr>
            <p:ph idx="1"/>
          </p:nvPr>
        </p:nvSpPr>
        <p:spPr>
          <a:xfrm>
            <a:off x="731520" y="1606535"/>
            <a:ext cx="13167360" cy="5489724"/>
          </a:xfrm>
        </p:spPr>
        <p:txBody>
          <a:bodyPr numCol="1"/>
          <a:lstStyle/>
          <a:p>
            <a:r>
              <a:rPr lang="en-US" sz="2800"/>
              <a:t>Primary Childhood (PK-5)*</a:t>
            </a:r>
          </a:p>
          <a:p>
            <a:r>
              <a:rPr lang="en-US" sz="2800"/>
              <a:t>Middle Childhood (4-9)*</a:t>
            </a:r>
          </a:p>
          <a:p>
            <a:r>
              <a:rPr lang="en-US" sz="2800"/>
              <a:t>Adolescence to Young Adult (7-12)*</a:t>
            </a:r>
          </a:p>
          <a:p>
            <a:r>
              <a:rPr lang="en-US" sz="2800"/>
              <a:t>Multi-Age (PK-12)</a:t>
            </a:r>
          </a:p>
          <a:p>
            <a:r>
              <a:rPr lang="en-US" sz="2800"/>
              <a:t>Primary Childhood Intervention Specialist (PK-5)</a:t>
            </a:r>
          </a:p>
          <a:p>
            <a:r>
              <a:rPr lang="en-US" sz="2800"/>
              <a:t>Intervention Specialist (K-12 and PK-12)</a:t>
            </a:r>
          </a:p>
          <a:p>
            <a:r>
              <a:rPr lang="en-US" sz="2800"/>
              <a:t>Career Technical (4-12)</a:t>
            </a:r>
          </a:p>
          <a:p>
            <a:r>
              <a:rPr lang="en-US" sz="2800"/>
              <a:t>Alternative </a:t>
            </a:r>
          </a:p>
          <a:p>
            <a:pPr marL="0" indent="0">
              <a:buNone/>
            </a:pPr>
            <a:r>
              <a:rPr lang="en-US" sz="2800"/>
              <a:t>	- Designated Subjects (K-12)</a:t>
            </a:r>
            <a:br>
              <a:rPr lang="en-US" sz="2800"/>
            </a:br>
            <a:r>
              <a:rPr lang="en-US" sz="2800"/>
              <a:t>	- World Languages (PK-12)</a:t>
            </a:r>
            <a:br>
              <a:rPr lang="en-US" sz="2800"/>
            </a:br>
            <a:r>
              <a:rPr lang="en-US" sz="2800"/>
              <a:t>	- Intervention Specialist (K-12)</a:t>
            </a:r>
          </a:p>
          <a:p>
            <a:pPr marL="0" indent="0">
              <a:buNone/>
            </a:pPr>
            <a:endParaRPr lang="en-US"/>
          </a:p>
        </p:txBody>
      </p:sp>
    </p:spTree>
    <p:extLst>
      <p:ext uri="{BB962C8B-B14F-4D97-AF65-F5344CB8AC3E}">
        <p14:creationId xmlns:p14="http://schemas.microsoft.com/office/powerpoint/2010/main" val="469648359"/>
      </p:ext>
    </p:extLst>
  </p:cSld>
  <p:clrMapOvr>
    <a:masterClrMapping/>
  </p:clrMapOvr>
  <mc:AlternateContent xmlns:mc="http://schemas.openxmlformats.org/markup-compatibility/2006" xmlns:p14="http://schemas.microsoft.com/office/powerpoint/2010/main">
    <mc:Choice Requires="p14">
      <p:transition spd="med" p14:dur="700" advTm="11380">
        <p:fade/>
      </p:transition>
    </mc:Choice>
    <mc:Fallback xmlns="">
      <p:transition spd="med" advTm="1138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Administrative Licenses</a:t>
            </a:r>
          </a:p>
        </p:txBody>
      </p:sp>
      <p:sp>
        <p:nvSpPr>
          <p:cNvPr id="6" name="Content Placeholder 2">
            <a:extLst>
              <a:ext uri="{FF2B5EF4-FFF2-40B4-BE49-F238E27FC236}">
                <a16:creationId xmlns:a16="http://schemas.microsoft.com/office/drawing/2014/main" id="{92FC3C6E-EDCB-4AC4-B96C-C5A29C55D0AD}"/>
              </a:ext>
            </a:extLst>
          </p:cNvPr>
          <p:cNvSpPr>
            <a:spLocks noGrp="1"/>
          </p:cNvSpPr>
          <p:nvPr>
            <p:ph idx="1"/>
          </p:nvPr>
        </p:nvSpPr>
        <p:spPr>
          <a:xfrm>
            <a:off x="731520" y="1606535"/>
            <a:ext cx="13167360" cy="5594364"/>
          </a:xfrm>
        </p:spPr>
        <p:txBody>
          <a:bodyPr numCol="1"/>
          <a:lstStyle/>
          <a:p>
            <a:r>
              <a:rPr lang="en-US" sz="3600"/>
              <a:t>Administrative Specialist Licenses (Standard &amp; Alternative)</a:t>
            </a:r>
          </a:p>
          <a:p>
            <a:r>
              <a:rPr lang="en-US" sz="3600"/>
              <a:t>Principal Licenses (Standard &amp; Alternative)</a:t>
            </a:r>
          </a:p>
          <a:p>
            <a:pPr lvl="1"/>
            <a:r>
              <a:rPr lang="en-US" sz="3200"/>
              <a:t> Grades PreK-6</a:t>
            </a:r>
          </a:p>
          <a:p>
            <a:pPr lvl="1"/>
            <a:r>
              <a:rPr lang="en-US" sz="3200"/>
              <a:t> Grades 4-9</a:t>
            </a:r>
          </a:p>
          <a:p>
            <a:pPr lvl="1"/>
            <a:r>
              <a:rPr lang="en-US" sz="3200"/>
              <a:t> Grades 5-12</a:t>
            </a:r>
          </a:p>
          <a:p>
            <a:r>
              <a:rPr lang="en-US" sz="3600"/>
              <a:t>School Business Manager Licenses</a:t>
            </a:r>
          </a:p>
          <a:p>
            <a:r>
              <a:rPr lang="en-US" sz="3600"/>
              <a:t>School Treasurer Licenses</a:t>
            </a:r>
          </a:p>
          <a:p>
            <a:r>
              <a:rPr lang="en-US" sz="3600"/>
              <a:t>Superintendent Licenses (Standard &amp; Alternative)</a:t>
            </a:r>
          </a:p>
          <a:p>
            <a:pPr marL="0" indent="0">
              <a:buNone/>
            </a:pPr>
            <a:endParaRPr lang="en-US"/>
          </a:p>
        </p:txBody>
      </p:sp>
    </p:spTree>
    <p:extLst>
      <p:ext uri="{BB962C8B-B14F-4D97-AF65-F5344CB8AC3E}">
        <p14:creationId xmlns:p14="http://schemas.microsoft.com/office/powerpoint/2010/main" val="3724584338"/>
      </p:ext>
    </p:extLst>
  </p:cSld>
  <p:clrMapOvr>
    <a:masterClrMapping/>
  </p:clrMapOvr>
  <mc:AlternateContent xmlns:mc="http://schemas.openxmlformats.org/markup-compatibility/2006" xmlns:p14="http://schemas.microsoft.com/office/powerpoint/2010/main">
    <mc:Choice Requires="p14">
      <p:transition spd="med" p14:dur="700" advTm="23269">
        <p:fade/>
      </p:transition>
    </mc:Choice>
    <mc:Fallback xmlns="">
      <p:transition spd="med" advTm="23269">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635620" y="459434"/>
            <a:ext cx="13263260" cy="1124039"/>
          </a:xfrm>
        </p:spPr>
        <p:txBody>
          <a:bodyPr/>
          <a:lstStyle/>
          <a:p>
            <a:r>
              <a:rPr lang="en-US" sz="4300"/>
              <a:t>Support Service Licenses, Registrations &amp; Permits</a:t>
            </a:r>
          </a:p>
        </p:txBody>
      </p:sp>
      <p:sp>
        <p:nvSpPr>
          <p:cNvPr id="6" name="Content Placeholder 2">
            <a:extLst>
              <a:ext uri="{FF2B5EF4-FFF2-40B4-BE49-F238E27FC236}">
                <a16:creationId xmlns:a16="http://schemas.microsoft.com/office/drawing/2014/main" id="{92FC3C6E-EDCB-4AC4-B96C-C5A29C55D0AD}"/>
              </a:ext>
            </a:extLst>
          </p:cNvPr>
          <p:cNvSpPr>
            <a:spLocks noGrp="1"/>
          </p:cNvSpPr>
          <p:nvPr>
            <p:ph idx="1"/>
          </p:nvPr>
        </p:nvSpPr>
        <p:spPr>
          <a:xfrm>
            <a:off x="683570" y="1411286"/>
            <a:ext cx="13167360" cy="6071182"/>
          </a:xfrm>
        </p:spPr>
        <p:txBody>
          <a:bodyPr numCol="2"/>
          <a:lstStyle/>
          <a:p>
            <a:pPr>
              <a:buFont typeface="Arial" panose="020B0604020202020204" pitchFamily="34" charset="0"/>
              <a:buChar char="•"/>
            </a:pPr>
            <a:r>
              <a:rPr lang="en-US" sz="2800"/>
              <a:t>Coaching Permits</a:t>
            </a:r>
          </a:p>
          <a:p>
            <a:pPr>
              <a:buFont typeface="Arial" panose="020B0604020202020204" pitchFamily="34" charset="0"/>
              <a:buChar char="•"/>
            </a:pPr>
            <a:r>
              <a:rPr lang="en-US" sz="2800"/>
              <a:t>Educational Aide &amp; Student Monitor Permits</a:t>
            </a:r>
          </a:p>
          <a:p>
            <a:pPr>
              <a:buFont typeface="Arial" panose="020B0604020202020204" pitchFamily="34" charset="0"/>
              <a:buChar char="•"/>
            </a:pPr>
            <a:r>
              <a:rPr lang="en-US" sz="2800"/>
              <a:t>Instructional Assistants (Autism Scholarship Providers)</a:t>
            </a:r>
          </a:p>
          <a:p>
            <a:pPr>
              <a:buFont typeface="Arial" panose="020B0604020202020204" pitchFamily="34" charset="0"/>
              <a:buChar char="•"/>
            </a:pPr>
            <a:r>
              <a:rPr lang="en-US" sz="2800"/>
              <a:t>Interpreter for Hearing-Impaired Licenses</a:t>
            </a:r>
          </a:p>
          <a:p>
            <a:pPr>
              <a:buFont typeface="Arial" panose="020B0604020202020204" pitchFamily="34" charset="0"/>
              <a:buChar char="•"/>
            </a:pPr>
            <a:r>
              <a:rPr lang="en-US" sz="2800"/>
              <a:t>Occupational Therapist &amp; Assistant Licenses &amp; Registrations</a:t>
            </a:r>
          </a:p>
          <a:p>
            <a:pPr>
              <a:buFont typeface="Arial" panose="020B0604020202020204" pitchFamily="34" charset="0"/>
              <a:buChar char="•"/>
            </a:pPr>
            <a:r>
              <a:rPr lang="en-US" sz="2800"/>
              <a:t>Orientation &amp; Mobility Specialist Licenses</a:t>
            </a:r>
          </a:p>
          <a:p>
            <a:pPr>
              <a:buFont typeface="Arial" panose="020B0604020202020204" pitchFamily="34" charset="0"/>
              <a:buChar char="•"/>
            </a:pPr>
            <a:r>
              <a:rPr lang="en-US" sz="2800"/>
              <a:t>Physical Therapist &amp; Assistant Licenses &amp; Registrations</a:t>
            </a:r>
          </a:p>
          <a:p>
            <a:pPr lvl="1">
              <a:buFont typeface="Arial" panose="020B0604020202020204" pitchFamily="34" charset="0"/>
              <a:buChar char="•"/>
            </a:pPr>
            <a:r>
              <a:rPr lang="en-US" sz="2800"/>
              <a:t>School Audiologist Licenses &amp; Registrations</a:t>
            </a:r>
          </a:p>
          <a:p>
            <a:pPr lvl="1">
              <a:buFont typeface="Arial" panose="020B0604020202020204" pitchFamily="34" charset="0"/>
              <a:buChar char="•"/>
            </a:pPr>
            <a:r>
              <a:rPr lang="en-US" sz="2800"/>
              <a:t>School Counselor Licenses</a:t>
            </a:r>
          </a:p>
          <a:p>
            <a:pPr lvl="1">
              <a:buFont typeface="Arial" panose="020B0604020202020204" pitchFamily="34" charset="0"/>
              <a:buChar char="•"/>
            </a:pPr>
            <a:r>
              <a:rPr lang="en-US" sz="2800"/>
              <a:t>School Nurse Licenses &amp; Registrations</a:t>
            </a:r>
          </a:p>
          <a:p>
            <a:pPr lvl="1">
              <a:buFont typeface="Arial" panose="020B0604020202020204" pitchFamily="34" charset="0"/>
              <a:buChar char="•"/>
            </a:pPr>
            <a:r>
              <a:rPr lang="en-US" sz="2800"/>
              <a:t>School Psychologist Licenses</a:t>
            </a:r>
          </a:p>
          <a:p>
            <a:pPr lvl="1">
              <a:buFont typeface="Arial" panose="020B0604020202020204" pitchFamily="34" charset="0"/>
              <a:buChar char="•"/>
            </a:pPr>
            <a:r>
              <a:rPr lang="en-US" sz="2800"/>
              <a:t>School Social Worker Licenses &amp; Registrations</a:t>
            </a:r>
          </a:p>
          <a:p>
            <a:pPr lvl="1">
              <a:buFont typeface="Arial" panose="020B0604020202020204" pitchFamily="34" charset="0"/>
              <a:buChar char="•"/>
            </a:pPr>
            <a:r>
              <a:rPr lang="en-US" sz="2800"/>
              <a:t>School Speech-Language Pathologist Licenses &amp; Registrations</a:t>
            </a:r>
          </a:p>
          <a:p>
            <a:pPr lvl="1">
              <a:buFont typeface="Arial" panose="020B0604020202020204" pitchFamily="34" charset="0"/>
              <a:buChar char="•"/>
            </a:pPr>
            <a:r>
              <a:rPr lang="en-US" sz="2800"/>
              <a:t>Temporary Pupil Services Licenses</a:t>
            </a:r>
          </a:p>
          <a:p>
            <a:pPr marL="0" indent="0">
              <a:buNone/>
            </a:pPr>
            <a:endParaRPr lang="en-US"/>
          </a:p>
        </p:txBody>
      </p:sp>
    </p:spTree>
    <p:extLst>
      <p:ext uri="{BB962C8B-B14F-4D97-AF65-F5344CB8AC3E}">
        <p14:creationId xmlns:p14="http://schemas.microsoft.com/office/powerpoint/2010/main" val="1225373654"/>
      </p:ext>
    </p:extLst>
  </p:cSld>
  <p:clrMapOvr>
    <a:masterClrMapping/>
  </p:clrMapOvr>
  <mc:AlternateContent xmlns:mc="http://schemas.openxmlformats.org/markup-compatibility/2006" xmlns:p14="http://schemas.microsoft.com/office/powerpoint/2010/main">
    <mc:Choice Requires="p14">
      <p:transition spd="med" p14:dur="700" advTm="16660">
        <p:fade/>
      </p:transition>
    </mc:Choice>
    <mc:Fallback xmlns="">
      <p:transition spd="med" advTm="1666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4F5092-890F-4FF6-9AE7-20FEC249E7B3}"/>
              </a:ext>
            </a:extLst>
          </p:cNvPr>
          <p:cNvSpPr>
            <a:spLocks noGrp="1"/>
          </p:cNvSpPr>
          <p:nvPr>
            <p:ph type="title"/>
          </p:nvPr>
        </p:nvSpPr>
        <p:spPr>
          <a:xfrm>
            <a:off x="731520" y="548643"/>
            <a:ext cx="13167360" cy="769441"/>
          </a:xfrm>
        </p:spPr>
        <p:txBody>
          <a:bodyPr/>
          <a:lstStyle/>
          <a:p>
            <a:r>
              <a:rPr lang="en-US"/>
              <a:t>Pathways to Licensure</a:t>
            </a:r>
          </a:p>
        </p:txBody>
      </p:sp>
      <p:sp>
        <p:nvSpPr>
          <p:cNvPr id="6" name="Rounded Rectangle 1">
            <a:extLst>
              <a:ext uri="{FF2B5EF4-FFF2-40B4-BE49-F238E27FC236}">
                <a16:creationId xmlns:a16="http://schemas.microsoft.com/office/drawing/2014/main" id="{B9C95B35-9837-45F2-964D-D2875D175846}"/>
              </a:ext>
              <a:ext uri="{C183D7F6-B498-43B3-948B-1728B52AA6E4}">
                <adec:decorative xmlns:adec="http://schemas.microsoft.com/office/drawing/2017/decorative" val="0"/>
              </a:ext>
            </a:extLst>
          </p:cNvPr>
          <p:cNvSpPr/>
          <p:nvPr/>
        </p:nvSpPr>
        <p:spPr>
          <a:xfrm>
            <a:off x="589043" y="1860637"/>
            <a:ext cx="13452313" cy="1462007"/>
          </a:xfrm>
          <a:prstGeom prst="roundRect">
            <a:avLst>
              <a:gd name="adj" fmla="val 50000"/>
            </a:avLst>
          </a:prstGeom>
          <a:solidFill>
            <a:srgbClr val="D19D10"/>
          </a:solidFill>
          <a:ln>
            <a:solidFill>
              <a:srgbClr val="D19D10"/>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4000" b="1">
                <a:solidFill>
                  <a:schemeClr val="bg1"/>
                </a:solidFill>
                <a:latin typeface="Arial" panose="020B0604020202020204" pitchFamily="34" charset="0"/>
                <a:cs typeface="Arial" panose="020B0604020202020204" pitchFamily="34" charset="0"/>
              </a:rPr>
              <a:t>Traditional</a:t>
            </a:r>
          </a:p>
        </p:txBody>
      </p:sp>
      <p:sp>
        <p:nvSpPr>
          <p:cNvPr id="7" name="Rounded Rectangle 1">
            <a:extLst>
              <a:ext uri="{FF2B5EF4-FFF2-40B4-BE49-F238E27FC236}">
                <a16:creationId xmlns:a16="http://schemas.microsoft.com/office/drawing/2014/main" id="{85AA626A-9E7B-439E-8B48-BE12AFBFC969}"/>
              </a:ext>
              <a:ext uri="{C183D7F6-B498-43B3-948B-1728B52AA6E4}">
                <adec:decorative xmlns:adec="http://schemas.microsoft.com/office/drawing/2017/decorative" val="0"/>
              </a:ext>
            </a:extLst>
          </p:cNvPr>
          <p:cNvSpPr/>
          <p:nvPr/>
        </p:nvSpPr>
        <p:spPr>
          <a:xfrm>
            <a:off x="589043" y="3849218"/>
            <a:ext cx="13452313" cy="1462007"/>
          </a:xfrm>
          <a:prstGeom prst="roundRect">
            <a:avLst>
              <a:gd name="adj" fmla="val 50000"/>
            </a:avLst>
          </a:prstGeom>
          <a:solidFill>
            <a:srgbClr val="93AD2B"/>
          </a:solidFill>
          <a:ln>
            <a:solidFill>
              <a:srgbClr val="93AD2B"/>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4000" b="1">
                <a:solidFill>
                  <a:schemeClr val="bg1"/>
                </a:solidFill>
                <a:latin typeface="Arial" panose="020B0604020202020204" pitchFamily="34" charset="0"/>
                <a:cs typeface="Arial" panose="020B0604020202020204" pitchFamily="34" charset="0"/>
              </a:rPr>
              <a:t>Alternative</a:t>
            </a:r>
          </a:p>
        </p:txBody>
      </p:sp>
      <p:sp>
        <p:nvSpPr>
          <p:cNvPr id="8" name="Rounded Rectangle 1">
            <a:extLst>
              <a:ext uri="{FF2B5EF4-FFF2-40B4-BE49-F238E27FC236}">
                <a16:creationId xmlns:a16="http://schemas.microsoft.com/office/drawing/2014/main" id="{6E5DD9FA-7BFB-4F6C-8F88-5C667B8576FD}"/>
              </a:ext>
              <a:ext uri="{C183D7F6-B498-43B3-948B-1728B52AA6E4}">
                <adec:decorative xmlns:adec="http://schemas.microsoft.com/office/drawing/2017/decorative" val="0"/>
              </a:ext>
            </a:extLst>
          </p:cNvPr>
          <p:cNvSpPr/>
          <p:nvPr/>
        </p:nvSpPr>
        <p:spPr>
          <a:xfrm>
            <a:off x="589043" y="5837799"/>
            <a:ext cx="13452313" cy="1462007"/>
          </a:xfrm>
          <a:prstGeom prst="roundRect">
            <a:avLst>
              <a:gd name="adj" fmla="val 50000"/>
            </a:avLst>
          </a:prstGeom>
          <a:solidFill>
            <a:srgbClr val="700017"/>
          </a:solidFill>
          <a:ln>
            <a:solidFill>
              <a:srgbClr val="700017"/>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4000" b="1">
                <a:solidFill>
                  <a:schemeClr val="bg1"/>
                </a:solidFill>
                <a:latin typeface="Arial" panose="020B0604020202020204" pitchFamily="34" charset="0"/>
                <a:cs typeface="Arial" panose="020B0604020202020204" pitchFamily="34" charset="0"/>
              </a:rPr>
              <a:t>Supplemental</a:t>
            </a:r>
          </a:p>
        </p:txBody>
      </p:sp>
    </p:spTree>
    <p:extLst>
      <p:ext uri="{BB962C8B-B14F-4D97-AF65-F5344CB8AC3E}">
        <p14:creationId xmlns:p14="http://schemas.microsoft.com/office/powerpoint/2010/main" val="1351930286"/>
      </p:ext>
    </p:extLst>
  </p:cSld>
  <p:clrMapOvr>
    <a:masterClrMapping/>
  </p:clrMapOvr>
  <mc:AlternateContent xmlns:mc="http://schemas.openxmlformats.org/markup-compatibility/2006" xmlns:p14="http://schemas.microsoft.com/office/powerpoint/2010/main">
    <mc:Choice Requires="p14">
      <p:transition spd="med" p14:dur="700" advTm="13673">
        <p:fade/>
      </p:transition>
    </mc:Choice>
    <mc:Fallback xmlns="">
      <p:transition spd="med" advTm="13673">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Traditional Pathway (In State)</a:t>
            </a:r>
          </a:p>
        </p:txBody>
      </p:sp>
      <p:sp>
        <p:nvSpPr>
          <p:cNvPr id="6" name="Content Placeholder 2">
            <a:extLst>
              <a:ext uri="{FF2B5EF4-FFF2-40B4-BE49-F238E27FC236}">
                <a16:creationId xmlns:a16="http://schemas.microsoft.com/office/drawing/2014/main" id="{92FC3C6E-EDCB-4AC4-B96C-C5A29C55D0AD}"/>
              </a:ext>
            </a:extLst>
          </p:cNvPr>
          <p:cNvSpPr>
            <a:spLocks noGrp="1"/>
          </p:cNvSpPr>
          <p:nvPr>
            <p:ph idx="1"/>
          </p:nvPr>
        </p:nvSpPr>
        <p:spPr>
          <a:xfrm>
            <a:off x="731520" y="1831969"/>
            <a:ext cx="13167360" cy="3888606"/>
          </a:xfrm>
        </p:spPr>
        <p:txBody>
          <a:bodyPr/>
          <a:lstStyle/>
          <a:p>
            <a:pPr>
              <a:spcBef>
                <a:spcPts val="600"/>
              </a:spcBef>
              <a:spcAft>
                <a:spcPts val="1000"/>
              </a:spcAft>
            </a:pPr>
            <a:r>
              <a:rPr lang="en-US" sz="4000"/>
              <a:t>Over 60 colleges &amp; universities</a:t>
            </a:r>
          </a:p>
          <a:p>
            <a:r>
              <a:rPr lang="en-US" sz="4000"/>
              <a:t>Over 2000 Ohio Department of Higher Education approved educator preparation programs</a:t>
            </a:r>
          </a:p>
          <a:p>
            <a:r>
              <a:rPr lang="en-US" sz="4000"/>
              <a:t>Some out-of-state, online programs available</a:t>
            </a:r>
          </a:p>
          <a:p>
            <a:pPr marL="0" indent="0">
              <a:buNone/>
            </a:pPr>
            <a:endParaRPr lang="en-US"/>
          </a:p>
        </p:txBody>
      </p:sp>
    </p:spTree>
    <p:extLst>
      <p:ext uri="{BB962C8B-B14F-4D97-AF65-F5344CB8AC3E}">
        <p14:creationId xmlns:p14="http://schemas.microsoft.com/office/powerpoint/2010/main" val="3028260130"/>
      </p:ext>
    </p:extLst>
  </p:cSld>
  <p:clrMapOvr>
    <a:masterClrMapping/>
  </p:clrMapOvr>
  <mc:AlternateContent xmlns:mc="http://schemas.openxmlformats.org/markup-compatibility/2006" xmlns:p14="http://schemas.microsoft.com/office/powerpoint/2010/main">
    <mc:Choice Requires="p14">
      <p:transition spd="med" p14:dur="700" advTm="24974">
        <p:fade/>
      </p:transition>
    </mc:Choice>
    <mc:Fallback xmlns="">
      <p:transition spd="med" advTm="24974">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Traditional Pathway (Out-of-State)</a:t>
            </a:r>
          </a:p>
        </p:txBody>
      </p:sp>
      <p:sp>
        <p:nvSpPr>
          <p:cNvPr id="6" name="Content Placeholder 2">
            <a:extLst>
              <a:ext uri="{FF2B5EF4-FFF2-40B4-BE49-F238E27FC236}">
                <a16:creationId xmlns:a16="http://schemas.microsoft.com/office/drawing/2014/main" id="{92FC3C6E-EDCB-4AC4-B96C-C5A29C55D0AD}"/>
              </a:ext>
            </a:extLst>
          </p:cNvPr>
          <p:cNvSpPr>
            <a:spLocks noGrp="1"/>
          </p:cNvSpPr>
          <p:nvPr>
            <p:ph idx="1"/>
          </p:nvPr>
        </p:nvSpPr>
        <p:spPr>
          <a:xfrm>
            <a:off x="731520" y="1831968"/>
            <a:ext cx="13167360" cy="4914519"/>
          </a:xfrm>
        </p:spPr>
        <p:txBody>
          <a:bodyPr/>
          <a:lstStyle/>
          <a:p>
            <a:r>
              <a:rPr lang="en-US" sz="4000"/>
              <a:t>Traditional university educator preparation programs honored</a:t>
            </a:r>
          </a:p>
          <a:p>
            <a:r>
              <a:rPr lang="en-US" sz="4000"/>
              <a:t>Exam and coursework requirements may apply</a:t>
            </a:r>
          </a:p>
          <a:p>
            <a:r>
              <a:rPr lang="en-US" sz="4000"/>
              <a:t>Flexibility through 1 Year Out-of-State licenses and Resident Educator or Professional licenses issued with reading and phonics coursework limitations</a:t>
            </a:r>
          </a:p>
          <a:p>
            <a:pPr marL="0" indent="0">
              <a:buNone/>
            </a:pPr>
            <a:endParaRPr lang="en-US"/>
          </a:p>
        </p:txBody>
      </p:sp>
    </p:spTree>
    <p:extLst>
      <p:ext uri="{BB962C8B-B14F-4D97-AF65-F5344CB8AC3E}">
        <p14:creationId xmlns:p14="http://schemas.microsoft.com/office/powerpoint/2010/main" val="1995893030"/>
      </p:ext>
    </p:extLst>
  </p:cSld>
  <p:clrMapOvr>
    <a:masterClrMapping/>
  </p:clrMapOvr>
  <mc:AlternateContent xmlns:mc="http://schemas.openxmlformats.org/markup-compatibility/2006" xmlns:p14="http://schemas.microsoft.com/office/powerpoint/2010/main">
    <mc:Choice Requires="p14">
      <p:transition spd="med" p14:dur="700" advTm="58189">
        <p:fade/>
      </p:transition>
    </mc:Choice>
    <mc:Fallback xmlns="">
      <p:transition spd="med" advTm="58189">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Alternative Pathway</a:t>
            </a:r>
          </a:p>
        </p:txBody>
      </p:sp>
      <p:sp>
        <p:nvSpPr>
          <p:cNvPr id="6" name="Content Placeholder 2">
            <a:extLst>
              <a:ext uri="{FF2B5EF4-FFF2-40B4-BE49-F238E27FC236}">
                <a16:creationId xmlns:a16="http://schemas.microsoft.com/office/drawing/2014/main" id="{92FC3C6E-EDCB-4AC4-B96C-C5A29C55D0AD}"/>
              </a:ext>
            </a:extLst>
          </p:cNvPr>
          <p:cNvSpPr>
            <a:spLocks noGrp="1"/>
          </p:cNvSpPr>
          <p:nvPr>
            <p:ph idx="1"/>
          </p:nvPr>
        </p:nvSpPr>
        <p:spPr>
          <a:xfrm>
            <a:off x="731520" y="1831968"/>
            <a:ext cx="13167360" cy="4914519"/>
          </a:xfrm>
        </p:spPr>
        <p:txBody>
          <a:bodyPr/>
          <a:lstStyle/>
          <a:p>
            <a:r>
              <a:rPr lang="en-US" sz="4000">
                <a:solidFill>
                  <a:prstClr val="black"/>
                </a:solidFill>
              </a:rPr>
              <a:t>Available for teacher candidates &amp; administrators</a:t>
            </a:r>
          </a:p>
          <a:p>
            <a:r>
              <a:rPr lang="en-US" sz="4000">
                <a:solidFill>
                  <a:prstClr val="black"/>
                </a:solidFill>
              </a:rPr>
              <a:t>Accelerated pathway requiring exams, training and mentorship </a:t>
            </a:r>
          </a:p>
          <a:p>
            <a:r>
              <a:rPr lang="en-US" sz="4000">
                <a:solidFill>
                  <a:prstClr val="black"/>
                </a:solidFill>
              </a:rPr>
              <a:t>Licenses issued only at the request of employing Ohio school districts</a:t>
            </a:r>
          </a:p>
          <a:p>
            <a:pPr marL="0" indent="0">
              <a:buNone/>
            </a:pPr>
            <a:endParaRPr lang="en-US"/>
          </a:p>
        </p:txBody>
      </p:sp>
    </p:spTree>
    <p:extLst>
      <p:ext uri="{BB962C8B-B14F-4D97-AF65-F5344CB8AC3E}">
        <p14:creationId xmlns:p14="http://schemas.microsoft.com/office/powerpoint/2010/main" val="1400500410"/>
      </p:ext>
    </p:extLst>
  </p:cSld>
  <p:clrMapOvr>
    <a:masterClrMapping/>
  </p:clrMapOvr>
  <mc:AlternateContent xmlns:mc="http://schemas.openxmlformats.org/markup-compatibility/2006" xmlns:p14="http://schemas.microsoft.com/office/powerpoint/2010/main">
    <mc:Choice Requires="p14">
      <p:transition spd="med" p14:dur="700" advTm="36649">
        <p:fade/>
      </p:transition>
    </mc:Choice>
    <mc:Fallback xmlns="">
      <p:transition spd="med" advTm="36649">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ACB1CD-6DE1-4505-9037-7ECA0C74B79D}"/>
              </a:ext>
            </a:extLst>
          </p:cNvPr>
          <p:cNvSpPr>
            <a:spLocks noGrp="1"/>
          </p:cNvSpPr>
          <p:nvPr>
            <p:ph type="title"/>
          </p:nvPr>
        </p:nvSpPr>
        <p:spPr>
          <a:xfrm>
            <a:off x="731520" y="548643"/>
            <a:ext cx="13167360" cy="769441"/>
          </a:xfrm>
        </p:spPr>
        <p:txBody>
          <a:bodyPr/>
          <a:lstStyle/>
          <a:p>
            <a:r>
              <a:rPr lang="en-US"/>
              <a:t>Alternative Resident Educator Pathway</a:t>
            </a:r>
          </a:p>
        </p:txBody>
      </p:sp>
      <p:sp>
        <p:nvSpPr>
          <p:cNvPr id="6" name="Content Placeholder 2">
            <a:extLst>
              <a:ext uri="{FF2B5EF4-FFF2-40B4-BE49-F238E27FC236}">
                <a16:creationId xmlns:a16="http://schemas.microsoft.com/office/drawing/2014/main" id="{FBDD93E9-2C88-4AF1-9C74-1464EFC98DA2}"/>
              </a:ext>
            </a:extLst>
          </p:cNvPr>
          <p:cNvSpPr>
            <a:spLocks noGrp="1"/>
          </p:cNvSpPr>
          <p:nvPr>
            <p:ph idx="1"/>
          </p:nvPr>
        </p:nvSpPr>
        <p:spPr>
          <a:xfrm>
            <a:off x="731520" y="1508583"/>
            <a:ext cx="13167360" cy="5795465"/>
          </a:xfrm>
        </p:spPr>
        <p:txBody>
          <a:bodyPr/>
          <a:lstStyle/>
          <a:p>
            <a:pPr marL="0" indent="0">
              <a:buNone/>
            </a:pPr>
            <a:r>
              <a:rPr lang="en-US"/>
              <a:t>Designated Subject Areas</a:t>
            </a:r>
          </a:p>
          <a:p>
            <a:pPr marL="0" indent="0">
              <a:buNone/>
            </a:pPr>
            <a:r>
              <a:rPr lang="en-US"/>
              <a:t> </a:t>
            </a:r>
          </a:p>
          <a:p>
            <a:pPr marL="0" indent="0">
              <a:buNone/>
            </a:pPr>
            <a:r>
              <a:rPr lang="en-US"/>
              <a:t>Intervention Specialist Areas</a:t>
            </a:r>
          </a:p>
          <a:p>
            <a:pPr marL="0" indent="0">
              <a:buNone/>
            </a:pPr>
            <a:endParaRPr lang="en-US"/>
          </a:p>
          <a:p>
            <a:pPr marL="0" indent="0">
              <a:buNone/>
            </a:pPr>
            <a:r>
              <a:rPr lang="en-US"/>
              <a:t>World Languages</a:t>
            </a:r>
          </a:p>
          <a:p>
            <a:pPr marL="0" indent="0">
              <a:buNone/>
            </a:pPr>
            <a:r>
              <a:rPr lang="en-US"/>
              <a:t> </a:t>
            </a:r>
          </a:p>
          <a:p>
            <a:pPr marL="0" indent="0">
              <a:buNone/>
            </a:pPr>
            <a:r>
              <a:rPr lang="en-US"/>
              <a:t>Degree &amp; GPA: Bachelor’s Degree with 2.5 GPA or Master’s Degree with 3.0 GPA</a:t>
            </a:r>
          </a:p>
          <a:p>
            <a:pPr marL="0" indent="0">
              <a:buNone/>
            </a:pPr>
            <a:endParaRPr lang="en-US"/>
          </a:p>
        </p:txBody>
      </p:sp>
      <p:cxnSp>
        <p:nvCxnSpPr>
          <p:cNvPr id="7" name="Straight Connector 6">
            <a:extLst>
              <a:ext uri="{FF2B5EF4-FFF2-40B4-BE49-F238E27FC236}">
                <a16:creationId xmlns:a16="http://schemas.microsoft.com/office/drawing/2014/main" id="{46C875A8-D26E-4DF3-8B43-C49BF91B610F}"/>
              </a:ext>
              <a:ext uri="{C183D7F6-B498-43B3-948B-1728B52AA6E4}">
                <adec:decorative xmlns:adec="http://schemas.microsoft.com/office/drawing/2017/decorative" val="1"/>
              </a:ext>
            </a:extLst>
          </p:cNvPr>
          <p:cNvCxnSpPr>
            <a:cxnSpLocks/>
          </p:cNvCxnSpPr>
          <p:nvPr/>
        </p:nvCxnSpPr>
        <p:spPr bwMode="auto">
          <a:xfrm>
            <a:off x="731520" y="2516072"/>
            <a:ext cx="11300059"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8" name="Straight Connector 7">
            <a:extLst>
              <a:ext uri="{FF2B5EF4-FFF2-40B4-BE49-F238E27FC236}">
                <a16:creationId xmlns:a16="http://schemas.microsoft.com/office/drawing/2014/main" id="{41207D1E-E79E-4D59-80DE-69F71B6CAD29}"/>
              </a:ext>
              <a:ext uri="{C183D7F6-B498-43B3-948B-1728B52AA6E4}">
                <adec:decorative xmlns:adec="http://schemas.microsoft.com/office/drawing/2017/decorative" val="1"/>
              </a:ext>
            </a:extLst>
          </p:cNvPr>
          <p:cNvCxnSpPr>
            <a:cxnSpLocks/>
          </p:cNvCxnSpPr>
          <p:nvPr/>
        </p:nvCxnSpPr>
        <p:spPr bwMode="auto">
          <a:xfrm>
            <a:off x="731520" y="3957318"/>
            <a:ext cx="11300059"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9" name="Straight Connector 8">
            <a:extLst>
              <a:ext uri="{FF2B5EF4-FFF2-40B4-BE49-F238E27FC236}">
                <a16:creationId xmlns:a16="http://schemas.microsoft.com/office/drawing/2014/main" id="{2BB2AEE9-D316-4045-AA0D-1F26918576EF}"/>
              </a:ext>
              <a:ext uri="{C183D7F6-B498-43B3-948B-1728B52AA6E4}">
                <adec:decorative xmlns:adec="http://schemas.microsoft.com/office/drawing/2017/decorative" val="1"/>
              </a:ext>
            </a:extLst>
          </p:cNvPr>
          <p:cNvCxnSpPr>
            <a:cxnSpLocks/>
          </p:cNvCxnSpPr>
          <p:nvPr/>
        </p:nvCxnSpPr>
        <p:spPr bwMode="auto">
          <a:xfrm>
            <a:off x="731520" y="5444150"/>
            <a:ext cx="11300059"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3334969937"/>
      </p:ext>
    </p:extLst>
  </p:cSld>
  <p:clrMapOvr>
    <a:masterClrMapping/>
  </p:clrMapOvr>
  <mc:AlternateContent xmlns:mc="http://schemas.openxmlformats.org/markup-compatibility/2006" xmlns:p14="http://schemas.microsoft.com/office/powerpoint/2010/main">
    <mc:Choice Requires="p14">
      <p:transition spd="med" p14:dur="700" advTm="39142">
        <p:fade/>
      </p:transition>
    </mc:Choice>
    <mc:Fallback xmlns="">
      <p:transition spd="med" advTm="39142">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030FB4F-E31F-145F-0279-FE6CE8392114}"/>
              </a:ext>
            </a:extLst>
          </p:cNvPr>
          <p:cNvPicPr>
            <a:picLocks noGrp="1" noChangeAspect="1"/>
          </p:cNvPicPr>
          <p:nvPr>
            <p:ph idx="1"/>
          </p:nvPr>
        </p:nvPicPr>
        <p:blipFill rotWithShape="1">
          <a:blip r:embed="rId3"/>
          <a:srcRect l="10452" t="6164" r="13538" b="7721"/>
          <a:stretch/>
        </p:blipFill>
        <p:spPr>
          <a:xfrm>
            <a:off x="4399672" y="51247"/>
            <a:ext cx="5831057" cy="7318307"/>
          </a:xfrm>
          <a:prstGeom prst="rect">
            <a:avLst/>
          </a:prstGeom>
        </p:spPr>
      </p:pic>
      <p:sp>
        <p:nvSpPr>
          <p:cNvPr id="4" name="Slide Number Placeholder 3">
            <a:extLst>
              <a:ext uri="{FF2B5EF4-FFF2-40B4-BE49-F238E27FC236}">
                <a16:creationId xmlns:a16="http://schemas.microsoft.com/office/drawing/2014/main" id="{B7681A49-06B9-EA51-C1AE-5F10B62922E3}"/>
              </a:ext>
            </a:extLst>
          </p:cNvPr>
          <p:cNvSpPr>
            <a:spLocks noGrp="1"/>
          </p:cNvSpPr>
          <p:nvPr>
            <p:ph type="sldNum" sz="quarter" idx="12"/>
          </p:nvPr>
        </p:nvSpPr>
        <p:spPr>
          <a:xfrm>
            <a:off x="10332720" y="7627621"/>
            <a:ext cx="3291840" cy="438150"/>
          </a:xfrm>
        </p:spPr>
        <p:txBody>
          <a:bodyPr vert="horz" lIns="91440" tIns="45720" rIns="91440" bIns="45720" rtlCol="0" anchor="ctr">
            <a:normAutofit/>
          </a:bodyPr>
          <a:lstStyle/>
          <a:p>
            <a:pPr algn="r" defTabSz="914364">
              <a:spcAft>
                <a:spcPts val="600"/>
              </a:spcAft>
            </a:pPr>
            <a:fld id="{6BA907D1-9C08-47F3-B047-6197268ACA7D}" type="slidenum">
              <a:rPr lang="en-US" sz="1200">
                <a:solidFill>
                  <a:schemeClr val="tx1">
                    <a:tint val="75000"/>
                  </a:schemeClr>
                </a:solidFill>
                <a:latin typeface="+mn-lt"/>
                <a:cs typeface="+mn-cs"/>
              </a:rPr>
              <a:pPr algn="r" defTabSz="914364">
                <a:spcAft>
                  <a:spcPts val="600"/>
                </a:spcAft>
              </a:pPr>
              <a:t>3</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353396388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Alternative Administrator Pathway</a:t>
            </a:r>
          </a:p>
        </p:txBody>
      </p:sp>
      <p:sp>
        <p:nvSpPr>
          <p:cNvPr id="6" name="Content Placeholder 2">
            <a:extLst>
              <a:ext uri="{FF2B5EF4-FFF2-40B4-BE49-F238E27FC236}">
                <a16:creationId xmlns:a16="http://schemas.microsoft.com/office/drawing/2014/main" id="{92FC3C6E-EDCB-4AC4-B96C-C5A29C55D0AD}"/>
              </a:ext>
            </a:extLst>
          </p:cNvPr>
          <p:cNvSpPr>
            <a:spLocks noGrp="1"/>
          </p:cNvSpPr>
          <p:nvPr>
            <p:ph idx="1"/>
          </p:nvPr>
        </p:nvSpPr>
        <p:spPr>
          <a:xfrm>
            <a:off x="731520" y="1575490"/>
            <a:ext cx="13167360" cy="5672803"/>
          </a:xfrm>
        </p:spPr>
        <p:txBody>
          <a:bodyPr/>
          <a:lstStyle/>
          <a:p>
            <a:r>
              <a:rPr lang="en-US" sz="3600"/>
              <a:t>Administrative Specialists</a:t>
            </a:r>
          </a:p>
          <a:p>
            <a:pPr lvl="1"/>
            <a:r>
              <a:rPr lang="en-US" sz="3600"/>
              <a:t> Minimum of a bachelor’s degree with 3.0 GPA and work experience required</a:t>
            </a:r>
          </a:p>
          <a:p>
            <a:r>
              <a:rPr lang="en-US" sz="3600"/>
              <a:t>Principals &amp; Assistant Principals</a:t>
            </a:r>
          </a:p>
          <a:p>
            <a:pPr lvl="1"/>
            <a:r>
              <a:rPr lang="en-US" sz="3600"/>
              <a:t> Minimum of a bachelor’s degree with 3.0 GPA and work experience required</a:t>
            </a:r>
          </a:p>
          <a:p>
            <a:r>
              <a:rPr lang="en-US" sz="3600"/>
              <a:t>Superintendents &amp; Assistant Superintendents</a:t>
            </a:r>
          </a:p>
          <a:p>
            <a:pPr lvl="1"/>
            <a:r>
              <a:rPr lang="en-US" sz="3600"/>
              <a:t> Minimum of a graduate degree with 3.0 GPA and work experience required</a:t>
            </a:r>
          </a:p>
          <a:p>
            <a:pPr marL="0" indent="0">
              <a:buNone/>
            </a:pPr>
            <a:endParaRPr lang="en-US"/>
          </a:p>
        </p:txBody>
      </p:sp>
    </p:spTree>
    <p:extLst>
      <p:ext uri="{BB962C8B-B14F-4D97-AF65-F5344CB8AC3E}">
        <p14:creationId xmlns:p14="http://schemas.microsoft.com/office/powerpoint/2010/main" val="437168619"/>
      </p:ext>
    </p:extLst>
  </p:cSld>
  <p:clrMapOvr>
    <a:masterClrMapping/>
  </p:clrMapOvr>
  <mc:AlternateContent xmlns:mc="http://schemas.openxmlformats.org/markup-compatibility/2006" xmlns:p14="http://schemas.microsoft.com/office/powerpoint/2010/main">
    <mc:Choice Requires="p14">
      <p:transition spd="med" p14:dur="700" advTm="49447">
        <p:fade/>
      </p:transition>
    </mc:Choice>
    <mc:Fallback xmlns="">
      <p:transition spd="med" advTm="49447">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E320E-930C-7F86-7201-CD04378FB0F6}"/>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5" name="Title 1">
            <a:extLst>
              <a:ext uri="{FF2B5EF4-FFF2-40B4-BE49-F238E27FC236}">
                <a16:creationId xmlns:a16="http://schemas.microsoft.com/office/drawing/2014/main" id="{4BACB1CD-6DE1-4505-9037-7ECA0C74B79D}"/>
              </a:ext>
            </a:extLst>
          </p:cNvPr>
          <p:cNvSpPr>
            <a:spLocks noGrp="1"/>
          </p:cNvSpPr>
          <p:nvPr>
            <p:ph type="title"/>
          </p:nvPr>
        </p:nvSpPr>
        <p:spPr>
          <a:xfrm>
            <a:off x="731520" y="548643"/>
            <a:ext cx="13167360" cy="769441"/>
          </a:xfrm>
        </p:spPr>
        <p:txBody>
          <a:bodyPr/>
          <a:lstStyle/>
          <a:p>
            <a:r>
              <a:rPr lang="en-US"/>
              <a:t>Supplemental Pathway</a:t>
            </a:r>
          </a:p>
        </p:txBody>
      </p:sp>
      <p:sp>
        <p:nvSpPr>
          <p:cNvPr id="6" name="Content Placeholder 2">
            <a:extLst>
              <a:ext uri="{FF2B5EF4-FFF2-40B4-BE49-F238E27FC236}">
                <a16:creationId xmlns:a16="http://schemas.microsoft.com/office/drawing/2014/main" id="{FBDD93E9-2C88-4AF1-9C74-1464EFC98DA2}"/>
              </a:ext>
            </a:extLst>
          </p:cNvPr>
          <p:cNvSpPr>
            <a:spLocks noGrp="1"/>
          </p:cNvSpPr>
          <p:nvPr>
            <p:ph idx="1"/>
          </p:nvPr>
        </p:nvSpPr>
        <p:spPr>
          <a:xfrm>
            <a:off x="731520" y="1508583"/>
            <a:ext cx="13167360" cy="5425617"/>
          </a:xfrm>
        </p:spPr>
        <p:txBody>
          <a:bodyPr/>
          <a:lstStyle/>
          <a:p>
            <a:pPr marL="0" indent="0">
              <a:buNone/>
            </a:pPr>
            <a:r>
              <a:rPr lang="en-US" sz="3200">
                <a:solidFill>
                  <a:prstClr val="black"/>
                </a:solidFill>
              </a:rPr>
              <a:t>Available for teachers who hold active, standard Ohio teaching licenses</a:t>
            </a:r>
          </a:p>
          <a:p>
            <a:pPr marL="0" indent="0">
              <a:buNone/>
            </a:pPr>
            <a:r>
              <a:rPr lang="en-US"/>
              <a:t> </a:t>
            </a:r>
          </a:p>
          <a:p>
            <a:pPr marL="0" indent="0">
              <a:buNone/>
            </a:pPr>
            <a:r>
              <a:rPr lang="en-US" sz="3200">
                <a:solidFill>
                  <a:prstClr val="black"/>
                </a:solidFill>
              </a:rPr>
              <a:t>Accelerated pathway requiring content area exam, pedagogy coursework and mentored teaching</a:t>
            </a:r>
          </a:p>
          <a:p>
            <a:pPr marL="0" indent="0">
              <a:buNone/>
            </a:pPr>
            <a:endParaRPr lang="en-US"/>
          </a:p>
          <a:p>
            <a:pPr marL="0" indent="0">
              <a:buNone/>
            </a:pPr>
            <a:r>
              <a:rPr lang="en-US" sz="3200">
                <a:solidFill>
                  <a:prstClr val="black"/>
                </a:solidFill>
              </a:rPr>
              <a:t>Licenses issued at the request of employing Ohio school districts</a:t>
            </a:r>
          </a:p>
          <a:p>
            <a:pPr marL="0" indent="0">
              <a:buNone/>
            </a:pPr>
            <a:r>
              <a:rPr lang="en-US"/>
              <a:t> </a:t>
            </a:r>
          </a:p>
          <a:p>
            <a:pPr marL="0" indent="0">
              <a:buNone/>
            </a:pPr>
            <a:r>
              <a:rPr lang="en-US" sz="3200"/>
              <a:t>Pathway may be completed in as little as two school years</a:t>
            </a:r>
          </a:p>
          <a:p>
            <a:pPr marL="0" indent="0">
              <a:buNone/>
            </a:pPr>
            <a:endParaRPr lang="en-US"/>
          </a:p>
        </p:txBody>
      </p:sp>
      <p:cxnSp>
        <p:nvCxnSpPr>
          <p:cNvPr id="7" name="Straight Connector 6">
            <a:extLst>
              <a:ext uri="{FF2B5EF4-FFF2-40B4-BE49-F238E27FC236}">
                <a16:creationId xmlns:a16="http://schemas.microsoft.com/office/drawing/2014/main" id="{46C875A8-D26E-4DF3-8B43-C49BF91B610F}"/>
              </a:ext>
              <a:ext uri="{C183D7F6-B498-43B3-948B-1728B52AA6E4}">
                <adec:decorative xmlns:adec="http://schemas.microsoft.com/office/drawing/2017/decorative" val="1"/>
              </a:ext>
            </a:extLst>
          </p:cNvPr>
          <p:cNvCxnSpPr>
            <a:cxnSpLocks/>
          </p:cNvCxnSpPr>
          <p:nvPr/>
        </p:nvCxnSpPr>
        <p:spPr bwMode="auto">
          <a:xfrm>
            <a:off x="731520" y="2516072"/>
            <a:ext cx="11300059"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8" name="Straight Connector 7">
            <a:extLst>
              <a:ext uri="{FF2B5EF4-FFF2-40B4-BE49-F238E27FC236}">
                <a16:creationId xmlns:a16="http://schemas.microsoft.com/office/drawing/2014/main" id="{41207D1E-E79E-4D59-80DE-69F71B6CAD29}"/>
              </a:ext>
              <a:ext uri="{C183D7F6-B498-43B3-948B-1728B52AA6E4}">
                <adec:decorative xmlns:adec="http://schemas.microsoft.com/office/drawing/2017/decorative" val="1"/>
              </a:ext>
            </a:extLst>
          </p:cNvPr>
          <p:cNvCxnSpPr>
            <a:cxnSpLocks/>
          </p:cNvCxnSpPr>
          <p:nvPr/>
        </p:nvCxnSpPr>
        <p:spPr bwMode="auto">
          <a:xfrm>
            <a:off x="731520" y="3957318"/>
            <a:ext cx="11300059"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9" name="Straight Connector 8">
            <a:extLst>
              <a:ext uri="{FF2B5EF4-FFF2-40B4-BE49-F238E27FC236}">
                <a16:creationId xmlns:a16="http://schemas.microsoft.com/office/drawing/2014/main" id="{2BB2AEE9-D316-4045-AA0D-1F26918576EF}"/>
              </a:ext>
              <a:ext uri="{C183D7F6-B498-43B3-948B-1728B52AA6E4}">
                <adec:decorative xmlns:adec="http://schemas.microsoft.com/office/drawing/2017/decorative" val="1"/>
              </a:ext>
            </a:extLst>
          </p:cNvPr>
          <p:cNvCxnSpPr>
            <a:cxnSpLocks/>
          </p:cNvCxnSpPr>
          <p:nvPr/>
        </p:nvCxnSpPr>
        <p:spPr bwMode="auto">
          <a:xfrm>
            <a:off x="731520" y="5444150"/>
            <a:ext cx="11300059"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30049111"/>
      </p:ext>
    </p:extLst>
  </p:cSld>
  <p:clrMapOvr>
    <a:masterClrMapping/>
  </p:clrMapOvr>
  <mc:AlternateContent xmlns:mc="http://schemas.openxmlformats.org/markup-compatibility/2006" xmlns:p14="http://schemas.microsoft.com/office/powerpoint/2010/main">
    <mc:Choice Requires="p14">
      <p:transition spd="med" p14:dur="700" advTm="25799">
        <p:fade/>
      </p:transition>
    </mc:Choice>
    <mc:Fallback xmlns="">
      <p:transition spd="med" advTm="25799">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1EFCBF-345B-3C1D-473B-119EA1E400C2}"/>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Supplemental Pathway</a:t>
            </a:r>
          </a:p>
        </p:txBody>
      </p:sp>
      <p:sp>
        <p:nvSpPr>
          <p:cNvPr id="6" name="Content Placeholder 2">
            <a:extLst>
              <a:ext uri="{FF2B5EF4-FFF2-40B4-BE49-F238E27FC236}">
                <a16:creationId xmlns:a16="http://schemas.microsoft.com/office/drawing/2014/main" id="{92FC3C6E-EDCB-4AC4-B96C-C5A29C55D0AD}"/>
              </a:ext>
            </a:extLst>
          </p:cNvPr>
          <p:cNvSpPr>
            <a:spLocks noGrp="1"/>
          </p:cNvSpPr>
          <p:nvPr>
            <p:ph idx="1"/>
          </p:nvPr>
        </p:nvSpPr>
        <p:spPr>
          <a:xfrm>
            <a:off x="731520" y="1575490"/>
            <a:ext cx="13167360" cy="5082485"/>
          </a:xfrm>
        </p:spPr>
        <p:txBody>
          <a:bodyPr/>
          <a:lstStyle/>
          <a:p>
            <a:r>
              <a:rPr lang="en-US" sz="3600">
                <a:solidFill>
                  <a:prstClr val="black"/>
                </a:solidFill>
              </a:rPr>
              <a:t>Adolescence to Young Adult (7-12)*</a:t>
            </a:r>
          </a:p>
          <a:p>
            <a:r>
              <a:rPr lang="en-US" sz="3600">
                <a:solidFill>
                  <a:prstClr val="black"/>
                </a:solidFill>
              </a:rPr>
              <a:t>Career-Technical Workforce Development (4-12)</a:t>
            </a:r>
          </a:p>
          <a:p>
            <a:r>
              <a:rPr lang="en-US" sz="3600">
                <a:solidFill>
                  <a:prstClr val="black"/>
                </a:solidFill>
              </a:rPr>
              <a:t>Primary Childhood (PreK-5)*</a:t>
            </a:r>
          </a:p>
          <a:p>
            <a:r>
              <a:rPr lang="en-US" sz="3600">
                <a:solidFill>
                  <a:prstClr val="black"/>
                </a:solidFill>
              </a:rPr>
              <a:t>Endorsement Areas (PreK-12)</a:t>
            </a:r>
          </a:p>
          <a:p>
            <a:r>
              <a:rPr lang="en-US" sz="3600">
                <a:solidFill>
                  <a:prstClr val="black"/>
                </a:solidFill>
              </a:rPr>
              <a:t>Intervention Specialist Areas</a:t>
            </a:r>
          </a:p>
          <a:p>
            <a:r>
              <a:rPr lang="en-US" sz="3600">
                <a:solidFill>
                  <a:prstClr val="black"/>
                </a:solidFill>
              </a:rPr>
              <a:t>Middle Childhood (4-9)*</a:t>
            </a:r>
          </a:p>
          <a:p>
            <a:r>
              <a:rPr lang="en-US" sz="3600">
                <a:solidFill>
                  <a:prstClr val="black"/>
                </a:solidFill>
              </a:rPr>
              <a:t>Multi-Age &amp; World Languages (PreK-12)</a:t>
            </a:r>
            <a:endParaRPr lang="en-US"/>
          </a:p>
        </p:txBody>
      </p:sp>
    </p:spTree>
    <p:extLst>
      <p:ext uri="{BB962C8B-B14F-4D97-AF65-F5344CB8AC3E}">
        <p14:creationId xmlns:p14="http://schemas.microsoft.com/office/powerpoint/2010/main" val="3223953791"/>
      </p:ext>
    </p:extLst>
  </p:cSld>
  <p:clrMapOvr>
    <a:masterClrMapping/>
  </p:clrMapOvr>
  <mc:AlternateContent xmlns:mc="http://schemas.openxmlformats.org/markup-compatibility/2006" xmlns:p14="http://schemas.microsoft.com/office/powerpoint/2010/main">
    <mc:Choice Requires="p14">
      <p:transition spd="med" p14:dur="700" advTm="16657">
        <p:fade/>
      </p:transition>
    </mc:Choice>
    <mc:Fallback xmlns="">
      <p:transition spd="med" advTm="16657">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08D4DE-0B94-5286-07E1-CCC9537422E6}"/>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2" name="Title 1">
            <a:extLst>
              <a:ext uri="{FF2B5EF4-FFF2-40B4-BE49-F238E27FC236}">
                <a16:creationId xmlns:a16="http://schemas.microsoft.com/office/drawing/2014/main" id="{EFBE7F8D-1B1D-4698-8FAD-AF16293C3415}"/>
              </a:ext>
            </a:extLst>
          </p:cNvPr>
          <p:cNvSpPr>
            <a:spLocks noGrp="1"/>
          </p:cNvSpPr>
          <p:nvPr>
            <p:ph type="title"/>
          </p:nvPr>
        </p:nvSpPr>
        <p:spPr>
          <a:xfrm>
            <a:off x="0" y="658372"/>
            <a:ext cx="14630400" cy="997196"/>
          </a:xfrm>
        </p:spPr>
        <p:txBody>
          <a:bodyPr/>
          <a:lstStyle/>
          <a:p>
            <a:r>
              <a:rPr lang="en-US" sz="6480"/>
              <a:t>Purpose Statement</a:t>
            </a:r>
            <a:endParaRPr lang="en-US"/>
          </a:p>
        </p:txBody>
      </p:sp>
      <p:sp>
        <p:nvSpPr>
          <p:cNvPr id="3" name="Content Placeholder 2">
            <a:extLst>
              <a:ext uri="{FF2B5EF4-FFF2-40B4-BE49-F238E27FC236}">
                <a16:creationId xmlns:a16="http://schemas.microsoft.com/office/drawing/2014/main" id="{DA7AB205-2268-4511-8134-5A2100C11077}"/>
              </a:ext>
            </a:extLst>
          </p:cNvPr>
          <p:cNvSpPr>
            <a:spLocks noGrp="1"/>
          </p:cNvSpPr>
          <p:nvPr>
            <p:ph idx="1"/>
          </p:nvPr>
        </p:nvSpPr>
        <p:spPr/>
        <p:txBody>
          <a:bodyPr>
            <a:normAutofit/>
          </a:bodyPr>
          <a:lstStyle/>
          <a:p>
            <a:pPr marL="0" indent="0" algn="ctr">
              <a:buNone/>
            </a:pPr>
            <a:endParaRPr lang="en-US">
              <a:effectLst/>
              <a:ea typeface="Calibri" panose="020F0502020204030204" pitchFamily="34" charset="0"/>
            </a:endParaRPr>
          </a:p>
          <a:p>
            <a:pPr marL="0" indent="0" algn="ctr">
              <a:buNone/>
            </a:pPr>
            <a:r>
              <a:rPr lang="en-US" i="1">
                <a:effectLst/>
                <a:ea typeface="Calibri" panose="020F0502020204030204" pitchFamily="34" charset="0"/>
              </a:rPr>
              <a:t>The Office of Educator Licensure supports educators, schools and stakeholders through the development and implementation of clear and consistent licensure standards to promote student access to highly effective educators.</a:t>
            </a:r>
            <a:endParaRPr lang="en-US" sz="8640" i="1"/>
          </a:p>
        </p:txBody>
      </p:sp>
    </p:spTree>
    <p:extLst>
      <p:ext uri="{BB962C8B-B14F-4D97-AF65-F5344CB8AC3E}">
        <p14:creationId xmlns:p14="http://schemas.microsoft.com/office/powerpoint/2010/main" val="334474954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D0B88-9417-424E-388B-F0DA4595B0BB}"/>
              </a:ext>
            </a:extLst>
          </p:cNvPr>
          <p:cNvPicPr>
            <a:picLocks noChangeAspect="1"/>
          </p:cNvPicPr>
          <p:nvPr/>
        </p:nvPicPr>
        <p:blipFill>
          <a:blip r:embed="rId4"/>
          <a:stretch>
            <a:fillRect/>
          </a:stretch>
        </p:blipFill>
        <p:spPr>
          <a:xfrm>
            <a:off x="2369" y="0"/>
            <a:ext cx="14625662" cy="8229600"/>
          </a:xfrm>
          <a:prstGeom prst="rect">
            <a:avLst/>
          </a:prstGeom>
        </p:spPr>
      </p:pic>
      <p:cxnSp>
        <p:nvCxnSpPr>
          <p:cNvPr id="5" name="Straight Connector 4">
            <a:extLst>
              <a:ext uri="{FF2B5EF4-FFF2-40B4-BE49-F238E27FC236}">
                <a16:creationId xmlns:a16="http://schemas.microsoft.com/office/drawing/2014/main" id="{4777FAF6-6FE6-4B0D-8570-80D0D83B3772}"/>
              </a:ext>
            </a:extLst>
          </p:cNvPr>
          <p:cNvCxnSpPr/>
          <p:nvPr/>
        </p:nvCxnSpPr>
        <p:spPr>
          <a:xfrm>
            <a:off x="5294740" y="5498435"/>
            <a:ext cx="1129159" cy="785299"/>
          </a:xfrm>
          <a:prstGeom prst="line">
            <a:avLst/>
          </a:prstGeom>
          <a:ln w="317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Sample Question">
            <a:extLst>
              <a:ext uri="{FF2B5EF4-FFF2-40B4-BE49-F238E27FC236}">
                <a16:creationId xmlns:a16="http://schemas.microsoft.com/office/drawing/2014/main" id="{00C52D1F-03B5-4D25-84B8-2A58AA39C904}"/>
              </a:ext>
            </a:extLst>
          </p:cNvPr>
          <p:cNvSpPr/>
          <p:nvPr/>
        </p:nvSpPr>
        <p:spPr>
          <a:xfrm>
            <a:off x="1299411" y="820924"/>
            <a:ext cx="4062202" cy="5948931"/>
          </a:xfrm>
          <a:prstGeom prst="roundRect">
            <a:avLst/>
          </a:prstGeom>
          <a:gradFill>
            <a:gsLst>
              <a:gs pos="6000">
                <a:srgbClr val="71A0C5"/>
              </a:gs>
              <a:gs pos="94000">
                <a:schemeClr val="accent1">
                  <a:lumMod val="30000"/>
                  <a:lumOff val="70000"/>
                </a:schemeClr>
              </a:gs>
            </a:gsLst>
            <a:lin ang="5400000" scaled="1"/>
          </a:gradFill>
          <a:ln>
            <a:solidFill>
              <a:srgbClr val="73A4CC"/>
            </a:solidFill>
          </a:ln>
          <a:scene3d>
            <a:camera prst="orthographicFront"/>
            <a:lightRig rig="threePt" dir="t"/>
          </a:scene3d>
          <a:sp3d>
            <a:bevelT prst="angle"/>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Office of Educator Licensure: </a:t>
            </a:r>
          </a:p>
          <a:p>
            <a:pPr algn="ctr"/>
            <a:r>
              <a:rPr lang="en-US" sz="3600" b="1">
                <a:solidFill>
                  <a:schemeClr val="tx2"/>
                </a:solidFill>
                <a:latin typeface="Arial" panose="020B0604020202020204" pitchFamily="34" charset="0"/>
                <a:cs typeface="Arial" panose="020B0604020202020204" pitchFamily="34" charset="0"/>
              </a:rPr>
              <a:t>Who We Serve</a:t>
            </a:r>
          </a:p>
        </p:txBody>
      </p:sp>
      <p:cxnSp>
        <p:nvCxnSpPr>
          <p:cNvPr id="7" name="Straight Connector 1">
            <a:extLst>
              <a:ext uri="{FF2B5EF4-FFF2-40B4-BE49-F238E27FC236}">
                <a16:creationId xmlns:a16="http://schemas.microsoft.com/office/drawing/2014/main" id="{8CBA9F6B-8B5B-45D4-B25C-86A3208EEAA0}"/>
              </a:ext>
            </a:extLst>
          </p:cNvPr>
          <p:cNvCxnSpPr>
            <a:cxnSpLocks/>
          </p:cNvCxnSpPr>
          <p:nvPr/>
        </p:nvCxnSpPr>
        <p:spPr>
          <a:xfrm flipV="1">
            <a:off x="5380663" y="1341136"/>
            <a:ext cx="1114161" cy="996532"/>
          </a:xfrm>
          <a:prstGeom prst="line">
            <a:avLst/>
          </a:prstGeom>
          <a:ln w="317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Answer 1">
            <a:extLst>
              <a:ext uri="{FF2B5EF4-FFF2-40B4-BE49-F238E27FC236}">
                <a16:creationId xmlns:a16="http://schemas.microsoft.com/office/drawing/2014/main" id="{62258247-3399-4832-B64F-79D1A5C94B4B}"/>
              </a:ext>
            </a:extLst>
          </p:cNvPr>
          <p:cNvSpPr/>
          <p:nvPr/>
        </p:nvSpPr>
        <p:spPr>
          <a:xfrm>
            <a:off x="6138983" y="56108"/>
            <a:ext cx="2251037" cy="2266219"/>
          </a:xfrm>
          <a:prstGeom prst="flowChartConnector">
            <a:avLst/>
          </a:prstGeom>
          <a:solidFill>
            <a:srgbClr val="73A5CD"/>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Applicants</a:t>
            </a:r>
          </a:p>
        </p:txBody>
      </p:sp>
      <p:sp>
        <p:nvSpPr>
          <p:cNvPr id="9" name="Details 1">
            <a:extLst>
              <a:ext uri="{FF2B5EF4-FFF2-40B4-BE49-F238E27FC236}">
                <a16:creationId xmlns:a16="http://schemas.microsoft.com/office/drawing/2014/main" id="{09D76213-91E8-4DFB-98AD-1346A9FE4FC8}"/>
              </a:ext>
            </a:extLst>
          </p:cNvPr>
          <p:cNvSpPr txBox="1"/>
          <p:nvPr/>
        </p:nvSpPr>
        <p:spPr>
          <a:xfrm>
            <a:off x="9148337" y="496719"/>
            <a:ext cx="3898590" cy="1292662"/>
          </a:xfrm>
          <a:prstGeom prst="rect">
            <a:avLst/>
          </a:prstGeom>
          <a:noFill/>
        </p:spPr>
        <p:txBody>
          <a:bodyPr wrap="square" rtlCol="0">
            <a:spAutoFit/>
          </a:bodyPr>
          <a:lstStyle/>
          <a:p>
            <a:pPr marL="457200" indent="-457200">
              <a:buSzPct val="130000"/>
              <a:buFont typeface="Arial" panose="020B0604020202020204" pitchFamily="34" charset="0"/>
              <a:buChar char="•"/>
            </a:pPr>
            <a:r>
              <a:rPr lang="en-US" sz="2600">
                <a:latin typeface="Arial" panose="020B0604020202020204" pitchFamily="34" charset="0"/>
                <a:cs typeface="Arial" panose="020B0604020202020204" pitchFamily="34" charset="0"/>
              </a:rPr>
              <a:t>Teachers</a:t>
            </a:r>
          </a:p>
          <a:p>
            <a:pPr marL="457200" indent="-457200">
              <a:buSzPct val="130000"/>
              <a:buFont typeface="Arial" panose="020B0604020202020204" pitchFamily="34" charset="0"/>
              <a:buChar char="•"/>
            </a:pPr>
            <a:r>
              <a:rPr lang="en-US" sz="2600">
                <a:latin typeface="Arial" panose="020B0604020202020204" pitchFamily="34" charset="0"/>
                <a:cs typeface="Arial" panose="020B0604020202020204" pitchFamily="34" charset="0"/>
              </a:rPr>
              <a:t>Administrators</a:t>
            </a:r>
          </a:p>
          <a:p>
            <a:pPr marL="457200" indent="-457200">
              <a:buSzPct val="130000"/>
              <a:buFont typeface="Arial" panose="020B0604020202020204" pitchFamily="34" charset="0"/>
              <a:buChar char="•"/>
            </a:pPr>
            <a:r>
              <a:rPr lang="en-US" sz="2600">
                <a:latin typeface="Arial" panose="020B0604020202020204" pitchFamily="34" charset="0"/>
                <a:cs typeface="Arial" panose="020B0604020202020204" pitchFamily="34" charset="0"/>
              </a:rPr>
              <a:t>Support Personnel</a:t>
            </a:r>
          </a:p>
        </p:txBody>
      </p:sp>
      <p:cxnSp>
        <p:nvCxnSpPr>
          <p:cNvPr id="10" name="Straight Connector 2">
            <a:extLst>
              <a:ext uri="{FF2B5EF4-FFF2-40B4-BE49-F238E27FC236}">
                <a16:creationId xmlns:a16="http://schemas.microsoft.com/office/drawing/2014/main" id="{2FBE0681-2FC6-4454-BC4A-4ABB791E6CE9}"/>
              </a:ext>
            </a:extLst>
          </p:cNvPr>
          <p:cNvCxnSpPr/>
          <p:nvPr/>
        </p:nvCxnSpPr>
        <p:spPr>
          <a:xfrm>
            <a:off x="5368346" y="3899438"/>
            <a:ext cx="1198376" cy="0"/>
          </a:xfrm>
          <a:prstGeom prst="line">
            <a:avLst/>
          </a:prstGeom>
          <a:ln w="317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Answer 2">
            <a:extLst>
              <a:ext uri="{FF2B5EF4-FFF2-40B4-BE49-F238E27FC236}">
                <a16:creationId xmlns:a16="http://schemas.microsoft.com/office/drawing/2014/main" id="{84A97BED-93B0-4C62-8669-F447FF335583}"/>
              </a:ext>
            </a:extLst>
          </p:cNvPr>
          <p:cNvSpPr/>
          <p:nvPr/>
        </p:nvSpPr>
        <p:spPr>
          <a:xfrm>
            <a:off x="6189681" y="2612656"/>
            <a:ext cx="2251037" cy="2266219"/>
          </a:xfrm>
          <a:prstGeom prst="flowChartConnector">
            <a:avLst/>
          </a:prstGeom>
          <a:solidFill>
            <a:srgbClr val="73A5CD"/>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Ed Prep Program Providers</a:t>
            </a:r>
          </a:p>
        </p:txBody>
      </p:sp>
      <p:sp>
        <p:nvSpPr>
          <p:cNvPr id="12" name="Details 2">
            <a:extLst>
              <a:ext uri="{FF2B5EF4-FFF2-40B4-BE49-F238E27FC236}">
                <a16:creationId xmlns:a16="http://schemas.microsoft.com/office/drawing/2014/main" id="{060914A0-3113-4252-B43A-DA531D6E43F1}"/>
              </a:ext>
            </a:extLst>
          </p:cNvPr>
          <p:cNvSpPr txBox="1"/>
          <p:nvPr/>
        </p:nvSpPr>
        <p:spPr>
          <a:xfrm>
            <a:off x="9061468" y="2766979"/>
            <a:ext cx="4565321" cy="1292662"/>
          </a:xfrm>
          <a:prstGeom prst="rect">
            <a:avLst/>
          </a:prstGeom>
          <a:noFill/>
        </p:spPr>
        <p:txBody>
          <a:bodyPr wrap="square" rtlCol="0">
            <a:spAutoFit/>
          </a:bodyPr>
          <a:lstStyle/>
          <a:p>
            <a:pPr marL="457200" indent="-457200">
              <a:buSzPct val="130000"/>
              <a:buFont typeface="Arial" panose="020B0604020202020204" pitchFamily="34" charset="0"/>
              <a:buChar char="•"/>
            </a:pPr>
            <a:r>
              <a:rPr lang="en-US" sz="2600">
                <a:latin typeface="Arial" panose="020B0604020202020204" pitchFamily="34" charset="0"/>
                <a:cs typeface="Arial" panose="020B0604020202020204" pitchFamily="34" charset="0"/>
              </a:rPr>
              <a:t>Colleges &amp; Universities</a:t>
            </a:r>
          </a:p>
          <a:p>
            <a:pPr marL="457200" indent="-457200">
              <a:buSzPct val="130000"/>
              <a:buFont typeface="Arial" panose="020B0604020202020204" pitchFamily="34" charset="0"/>
              <a:buChar char="•"/>
            </a:pPr>
            <a:r>
              <a:rPr lang="en-US" sz="2600">
                <a:latin typeface="Arial" panose="020B0604020202020204" pitchFamily="34" charset="0"/>
                <a:cs typeface="Arial" panose="020B0604020202020204" pitchFamily="34" charset="0"/>
              </a:rPr>
              <a:t>Ohio Alternative Licensure Institutes</a:t>
            </a:r>
          </a:p>
        </p:txBody>
      </p:sp>
      <p:sp>
        <p:nvSpPr>
          <p:cNvPr id="13" name="Answer 3">
            <a:extLst>
              <a:ext uri="{FF2B5EF4-FFF2-40B4-BE49-F238E27FC236}">
                <a16:creationId xmlns:a16="http://schemas.microsoft.com/office/drawing/2014/main" id="{61A2E8B1-F3E7-4604-A962-A61A18C08C14}"/>
              </a:ext>
            </a:extLst>
          </p:cNvPr>
          <p:cNvSpPr/>
          <p:nvPr/>
        </p:nvSpPr>
        <p:spPr>
          <a:xfrm>
            <a:off x="6138982" y="5187783"/>
            <a:ext cx="2251037" cy="2266219"/>
          </a:xfrm>
          <a:prstGeom prst="flowChartConnector">
            <a:avLst/>
          </a:prstGeom>
          <a:solidFill>
            <a:srgbClr val="73A5CD"/>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a:solidFill>
                  <a:schemeClr val="bg1"/>
                </a:solidFill>
                <a:latin typeface="Arial" panose="020B0604020202020204" pitchFamily="34" charset="0"/>
                <a:cs typeface="Arial" panose="020B0604020202020204" pitchFamily="34" charset="0"/>
              </a:rPr>
              <a:t>Districts &amp; ESCs</a:t>
            </a:r>
          </a:p>
        </p:txBody>
      </p:sp>
      <p:sp>
        <p:nvSpPr>
          <p:cNvPr id="14" name="Details 3">
            <a:extLst>
              <a:ext uri="{FF2B5EF4-FFF2-40B4-BE49-F238E27FC236}">
                <a16:creationId xmlns:a16="http://schemas.microsoft.com/office/drawing/2014/main" id="{F081C5A2-1394-45FC-8916-2471CB956001}"/>
              </a:ext>
            </a:extLst>
          </p:cNvPr>
          <p:cNvSpPr txBox="1"/>
          <p:nvPr/>
        </p:nvSpPr>
        <p:spPr>
          <a:xfrm>
            <a:off x="9148337" y="5037239"/>
            <a:ext cx="4565320" cy="2492990"/>
          </a:xfrm>
          <a:prstGeom prst="rect">
            <a:avLst/>
          </a:prstGeom>
          <a:noFill/>
        </p:spPr>
        <p:txBody>
          <a:bodyPr wrap="square" rtlCol="0">
            <a:spAutoFit/>
          </a:bodyPr>
          <a:lstStyle/>
          <a:p>
            <a:pPr marL="457200" indent="-457200">
              <a:buSzPct val="130000"/>
              <a:buFont typeface="Arial" panose="020B0604020202020204" pitchFamily="34" charset="0"/>
              <a:buChar char="•"/>
            </a:pPr>
            <a:r>
              <a:rPr lang="en-US" sz="2600">
                <a:latin typeface="Arial" panose="020B0604020202020204" pitchFamily="34" charset="0"/>
                <a:cs typeface="Arial" panose="020B0604020202020204" pitchFamily="34" charset="0"/>
              </a:rPr>
              <a:t>School Districts</a:t>
            </a:r>
          </a:p>
          <a:p>
            <a:pPr marL="457200" indent="-457200">
              <a:buSzPct val="130000"/>
              <a:buFont typeface="Arial" panose="020B0604020202020204" pitchFamily="34" charset="0"/>
              <a:buChar char="•"/>
            </a:pPr>
            <a:r>
              <a:rPr lang="en-US" sz="2600">
                <a:latin typeface="Arial" panose="020B0604020202020204" pitchFamily="34" charset="0"/>
                <a:cs typeface="Arial" panose="020B0604020202020204" pitchFamily="34" charset="0"/>
              </a:rPr>
              <a:t>Educational Service Centers (ESCs)</a:t>
            </a:r>
          </a:p>
          <a:p>
            <a:pPr marL="457200" indent="-457200">
              <a:buSzPct val="130000"/>
              <a:buFont typeface="Arial" panose="020B0604020202020204" pitchFamily="34" charset="0"/>
              <a:buChar char="•"/>
            </a:pPr>
            <a:r>
              <a:rPr lang="en-US" sz="2600">
                <a:latin typeface="Arial" panose="020B0604020202020204" pitchFamily="34" charset="0"/>
                <a:cs typeface="Arial" panose="020B0604020202020204" pitchFamily="34" charset="0"/>
              </a:rPr>
              <a:t>Local Professional Development Committees (LPDCs)</a:t>
            </a:r>
          </a:p>
        </p:txBody>
      </p:sp>
    </p:spTree>
    <p:custDataLst>
      <p:tags r:id="rId1"/>
    </p:custDataLst>
    <p:extLst>
      <p:ext uri="{BB962C8B-B14F-4D97-AF65-F5344CB8AC3E}">
        <p14:creationId xmlns:p14="http://schemas.microsoft.com/office/powerpoint/2010/main" val="379988660"/>
      </p:ext>
    </p:extLst>
  </p:cSld>
  <p:clrMapOvr>
    <a:masterClrMapping/>
  </p:clrMapOvr>
  <mc:AlternateContent xmlns:mc="http://schemas.openxmlformats.org/markup-compatibility/2006" xmlns:p14="http://schemas.microsoft.com/office/powerpoint/2010/main">
    <mc:Choice Requires="p14">
      <p:transition spd="med" p14:dur="700" advTm="68542">
        <p:fade/>
      </p:transition>
    </mc:Choice>
    <mc:Fallback xmlns="">
      <p:transition spd="med" advTm="685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Effect transition="in" filter="fade">
                                      <p:cBhvr>
                                        <p:cTn id="28" dur="1000"/>
                                        <p:tgtEl>
                                          <p:spTgt spid="11"/>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Effect transition="in" filter="fade">
                                      <p:cBhvr>
                                        <p:cTn id="43" dur="1000"/>
                                        <p:tgtEl>
                                          <p:spTgt spid="13"/>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13" grpId="0" animBg="1"/>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584F2-F766-C3E2-32A6-DEE669438D67}"/>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pic>
        <p:nvPicPr>
          <p:cNvPr id="4" name="Picture 3">
            <a:extLst>
              <a:ext uri="{FF2B5EF4-FFF2-40B4-BE49-F238E27FC236}">
                <a16:creationId xmlns:a16="http://schemas.microsoft.com/office/drawing/2014/main" id="{E786483A-C143-72D1-A772-70C054462267}"/>
              </a:ext>
            </a:extLst>
          </p:cNvPr>
          <p:cNvPicPr>
            <a:picLocks noChangeAspect="1"/>
          </p:cNvPicPr>
          <p:nvPr/>
        </p:nvPicPr>
        <p:blipFill>
          <a:blip r:embed="rId4"/>
          <a:stretch>
            <a:fillRect/>
          </a:stretch>
        </p:blipFill>
        <p:spPr>
          <a:xfrm>
            <a:off x="8160286" y="164594"/>
            <a:ext cx="5574002" cy="7134361"/>
          </a:xfrm>
          <a:prstGeom prst="rect">
            <a:avLst/>
          </a:prstGeom>
        </p:spPr>
      </p:pic>
      <p:pic>
        <p:nvPicPr>
          <p:cNvPr id="9" name="Picture 8">
            <a:extLst>
              <a:ext uri="{FF2B5EF4-FFF2-40B4-BE49-F238E27FC236}">
                <a16:creationId xmlns:a16="http://schemas.microsoft.com/office/drawing/2014/main" id="{D461B28C-AB8D-E52D-5537-F75579FAD749}"/>
              </a:ext>
            </a:extLst>
          </p:cNvPr>
          <p:cNvPicPr>
            <a:picLocks noChangeAspect="1"/>
          </p:cNvPicPr>
          <p:nvPr/>
        </p:nvPicPr>
        <p:blipFill>
          <a:blip r:embed="rId5"/>
          <a:stretch>
            <a:fillRect/>
          </a:stretch>
        </p:blipFill>
        <p:spPr>
          <a:xfrm>
            <a:off x="658506" y="164594"/>
            <a:ext cx="5574002" cy="7208075"/>
          </a:xfrm>
          <a:prstGeom prst="rect">
            <a:avLst/>
          </a:prstGeom>
        </p:spPr>
      </p:pic>
    </p:spTree>
    <p:extLst>
      <p:ext uri="{BB962C8B-B14F-4D97-AF65-F5344CB8AC3E}">
        <p14:creationId xmlns:p14="http://schemas.microsoft.com/office/powerpoint/2010/main" val="58226148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D932FD-1392-49C7-41B9-ECC9B6974B05}"/>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a:xfrm>
            <a:off x="14982613" y="7695171"/>
            <a:ext cx="663787" cy="1177895"/>
          </a:xfrm>
          <a:prstGeom prst="rect">
            <a:avLst/>
          </a:prstGeom>
        </p:spPr>
        <p:txBody>
          <a:bodyPr/>
          <a:lstStyle>
            <a:defPPr>
              <a:defRPr lang="en-US"/>
            </a:defPPr>
            <a:lvl1pPr marL="0" algn="l" defTabSz="548591" rtl="0" eaLnBrk="1" latinLnBrk="0" hangingPunct="1">
              <a:defRPr sz="2400" kern="1200">
                <a:solidFill>
                  <a:schemeClr val="bg1">
                    <a:lumMod val="95000"/>
                  </a:schemeClr>
                </a:solidFill>
                <a:latin typeface="Arial" panose="020B0604020202020204" pitchFamily="34" charset="0"/>
                <a:ea typeface="+mn-ea"/>
                <a:cs typeface="Arial" panose="020B0604020202020204" pitchFamily="34" charset="0"/>
              </a:defRPr>
            </a:lvl1pPr>
            <a:lvl2pPr marL="548591" algn="l" defTabSz="548591" rtl="0" eaLnBrk="1" latinLnBrk="0" hangingPunct="1">
              <a:defRPr sz="2100" kern="1200">
                <a:solidFill>
                  <a:schemeClr val="tx1"/>
                </a:solidFill>
                <a:latin typeface="+mn-lt"/>
                <a:ea typeface="+mn-ea"/>
                <a:cs typeface="+mn-cs"/>
              </a:defRPr>
            </a:lvl2pPr>
            <a:lvl3pPr marL="1097182" algn="l" defTabSz="548591" rtl="0" eaLnBrk="1" latinLnBrk="0" hangingPunct="1">
              <a:defRPr sz="2100" kern="1200">
                <a:solidFill>
                  <a:schemeClr val="tx1"/>
                </a:solidFill>
                <a:latin typeface="+mn-lt"/>
                <a:ea typeface="+mn-ea"/>
                <a:cs typeface="+mn-cs"/>
              </a:defRPr>
            </a:lvl3pPr>
            <a:lvl4pPr marL="1645772" algn="l" defTabSz="548591" rtl="0" eaLnBrk="1" latinLnBrk="0" hangingPunct="1">
              <a:defRPr sz="2100" kern="1200">
                <a:solidFill>
                  <a:schemeClr val="tx1"/>
                </a:solidFill>
                <a:latin typeface="+mn-lt"/>
                <a:ea typeface="+mn-ea"/>
                <a:cs typeface="+mn-cs"/>
              </a:defRPr>
            </a:lvl4pPr>
            <a:lvl5pPr marL="2194362" algn="l" defTabSz="548591" rtl="0" eaLnBrk="1" latinLnBrk="0" hangingPunct="1">
              <a:defRPr sz="2100" kern="1200">
                <a:solidFill>
                  <a:schemeClr val="tx1"/>
                </a:solidFill>
                <a:latin typeface="+mn-lt"/>
                <a:ea typeface="+mn-ea"/>
                <a:cs typeface="+mn-cs"/>
              </a:defRPr>
            </a:lvl5pPr>
            <a:lvl6pPr marL="2742953" algn="l" defTabSz="548591" rtl="0" eaLnBrk="1" latinLnBrk="0" hangingPunct="1">
              <a:defRPr sz="2100" kern="1200">
                <a:solidFill>
                  <a:schemeClr val="tx1"/>
                </a:solidFill>
                <a:latin typeface="+mn-lt"/>
                <a:ea typeface="+mn-ea"/>
                <a:cs typeface="+mn-cs"/>
              </a:defRPr>
            </a:lvl6pPr>
            <a:lvl7pPr marL="3291544" algn="l" defTabSz="548591" rtl="0" eaLnBrk="1" latinLnBrk="0" hangingPunct="1">
              <a:defRPr sz="2100" kern="1200">
                <a:solidFill>
                  <a:schemeClr val="tx1"/>
                </a:solidFill>
                <a:latin typeface="+mn-lt"/>
                <a:ea typeface="+mn-ea"/>
                <a:cs typeface="+mn-cs"/>
              </a:defRPr>
            </a:lvl7pPr>
            <a:lvl8pPr marL="3840134" algn="l" defTabSz="548591" rtl="0" eaLnBrk="1" latinLnBrk="0" hangingPunct="1">
              <a:defRPr sz="2100" kern="1200">
                <a:solidFill>
                  <a:schemeClr val="tx1"/>
                </a:solidFill>
                <a:latin typeface="+mn-lt"/>
                <a:ea typeface="+mn-ea"/>
                <a:cs typeface="+mn-cs"/>
              </a:defRPr>
            </a:lvl8pPr>
            <a:lvl9pPr marL="4388725" algn="l" defTabSz="548591" rtl="0" eaLnBrk="1" latinLnBrk="0" hangingPunct="1">
              <a:defRPr sz="2100" kern="1200">
                <a:solidFill>
                  <a:schemeClr val="tx1"/>
                </a:solidFill>
                <a:latin typeface="+mn-lt"/>
                <a:ea typeface="+mn-ea"/>
                <a:cs typeface="+mn-cs"/>
              </a:defRPr>
            </a:lvl9pPr>
          </a:lstStyle>
          <a:p>
            <a:endParaRPr lang="en-US"/>
          </a:p>
        </p:txBody>
      </p:sp>
      <p:sp>
        <p:nvSpPr>
          <p:cNvPr id="3" name="Title 1">
            <a:extLst>
              <a:ext uri="{FF2B5EF4-FFF2-40B4-BE49-F238E27FC236}">
                <a16:creationId xmlns:a16="http://schemas.microsoft.com/office/drawing/2014/main" id="{3DF7C65E-115E-491F-9D76-667E167CB87F}"/>
              </a:ext>
            </a:extLst>
          </p:cNvPr>
          <p:cNvSpPr>
            <a:spLocks noGrp="1"/>
          </p:cNvSpPr>
          <p:nvPr>
            <p:ph type="title"/>
          </p:nvPr>
        </p:nvSpPr>
        <p:spPr>
          <a:xfrm>
            <a:off x="731520" y="548644"/>
            <a:ext cx="13167360" cy="769441"/>
          </a:xfrm>
        </p:spPr>
        <p:txBody>
          <a:bodyPr/>
          <a:lstStyle/>
          <a:p>
            <a:r>
              <a:rPr lang="en-US"/>
              <a:t>Licensure Application Process</a:t>
            </a:r>
          </a:p>
        </p:txBody>
      </p:sp>
      <p:sp>
        <p:nvSpPr>
          <p:cNvPr id="6" name="Content Placeholder 1">
            <a:extLst>
              <a:ext uri="{FF2B5EF4-FFF2-40B4-BE49-F238E27FC236}">
                <a16:creationId xmlns:a16="http://schemas.microsoft.com/office/drawing/2014/main" id="{F7C5F634-73C9-462C-A0B2-777545364DF7}"/>
              </a:ext>
            </a:extLst>
          </p:cNvPr>
          <p:cNvSpPr txBox="1">
            <a:spLocks/>
          </p:cNvSpPr>
          <p:nvPr/>
        </p:nvSpPr>
        <p:spPr>
          <a:xfrm>
            <a:off x="1426670" y="4547494"/>
            <a:ext cx="2462012" cy="80019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a:t>Determine the Appropriate License</a:t>
            </a:r>
          </a:p>
          <a:p>
            <a:pPr marL="0" indent="0" algn="ctr">
              <a:spcBef>
                <a:spcPts val="0"/>
              </a:spcBef>
              <a:buNone/>
            </a:pPr>
            <a:endParaRPr lang="en-US" sz="2400"/>
          </a:p>
        </p:txBody>
      </p:sp>
      <p:sp>
        <p:nvSpPr>
          <p:cNvPr id="8" name="Content Placeholder 2">
            <a:extLst>
              <a:ext uri="{FF2B5EF4-FFF2-40B4-BE49-F238E27FC236}">
                <a16:creationId xmlns:a16="http://schemas.microsoft.com/office/drawing/2014/main" id="{22B1E7AF-8525-4B3E-8668-3B425967480A}"/>
              </a:ext>
            </a:extLst>
          </p:cNvPr>
          <p:cNvSpPr txBox="1">
            <a:spLocks/>
          </p:cNvSpPr>
          <p:nvPr/>
        </p:nvSpPr>
        <p:spPr>
          <a:xfrm>
            <a:off x="2903654" y="2158659"/>
            <a:ext cx="2919382" cy="78680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a:t>Submit an Application</a:t>
            </a:r>
          </a:p>
          <a:p>
            <a:pPr marL="0" indent="0" algn="ctr">
              <a:spcBef>
                <a:spcPts val="0"/>
              </a:spcBef>
              <a:buNone/>
            </a:pPr>
            <a:endParaRPr lang="en-US" sz="2400"/>
          </a:p>
        </p:txBody>
      </p:sp>
      <p:sp>
        <p:nvSpPr>
          <p:cNvPr id="10" name="Content Placeholder 3">
            <a:extLst>
              <a:ext uri="{FF2B5EF4-FFF2-40B4-BE49-F238E27FC236}">
                <a16:creationId xmlns:a16="http://schemas.microsoft.com/office/drawing/2014/main" id="{7A929F7A-FD34-4E10-92A2-A96287F9D237}"/>
              </a:ext>
            </a:extLst>
          </p:cNvPr>
          <p:cNvSpPr txBox="1">
            <a:spLocks/>
          </p:cNvSpPr>
          <p:nvPr/>
        </p:nvSpPr>
        <p:spPr>
          <a:xfrm>
            <a:off x="4252277" y="4528778"/>
            <a:ext cx="3307649" cy="62486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a:t>Application </a:t>
            </a:r>
          </a:p>
          <a:p>
            <a:pPr marL="0" indent="0" algn="ctr">
              <a:spcBef>
                <a:spcPts val="0"/>
              </a:spcBef>
              <a:buNone/>
            </a:pPr>
            <a:r>
              <a:rPr lang="en-US" sz="2800" b="1"/>
              <a:t>Review</a:t>
            </a:r>
          </a:p>
        </p:txBody>
      </p:sp>
      <p:sp>
        <p:nvSpPr>
          <p:cNvPr id="13" name="Content Placeholder 4">
            <a:extLst>
              <a:ext uri="{FF2B5EF4-FFF2-40B4-BE49-F238E27FC236}">
                <a16:creationId xmlns:a16="http://schemas.microsoft.com/office/drawing/2014/main" id="{968E139C-4785-4BCC-9312-D1B794B36A9C}"/>
              </a:ext>
            </a:extLst>
          </p:cNvPr>
          <p:cNvSpPr txBox="1">
            <a:spLocks/>
          </p:cNvSpPr>
          <p:nvPr/>
        </p:nvSpPr>
        <p:spPr>
          <a:xfrm>
            <a:off x="6058955" y="2160949"/>
            <a:ext cx="2879116" cy="67993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a:t>Eligibility Determination</a:t>
            </a:r>
          </a:p>
          <a:p>
            <a:pPr marL="0" indent="0" algn="ctr">
              <a:spcBef>
                <a:spcPts val="0"/>
              </a:spcBef>
              <a:buNone/>
            </a:pPr>
            <a:endParaRPr lang="en-US" sz="2400"/>
          </a:p>
        </p:txBody>
      </p:sp>
      <p:sp>
        <p:nvSpPr>
          <p:cNvPr id="14" name="Content Placeholder 3">
            <a:extLst>
              <a:ext uri="{FF2B5EF4-FFF2-40B4-BE49-F238E27FC236}">
                <a16:creationId xmlns:a16="http://schemas.microsoft.com/office/drawing/2014/main" id="{090BB821-C0C3-4E79-A281-14CB89BC8943}"/>
              </a:ext>
            </a:extLst>
          </p:cNvPr>
          <p:cNvSpPr txBox="1">
            <a:spLocks/>
          </p:cNvSpPr>
          <p:nvPr/>
        </p:nvSpPr>
        <p:spPr>
          <a:xfrm>
            <a:off x="7781167" y="4530892"/>
            <a:ext cx="2928656" cy="62486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err="1"/>
              <a:t>Rapback</a:t>
            </a:r>
            <a:r>
              <a:rPr lang="en-US" sz="2800" b="1"/>
              <a:t> Enrollment And Conduct Review</a:t>
            </a:r>
          </a:p>
          <a:p>
            <a:pPr marL="0" indent="0" algn="ctr">
              <a:spcBef>
                <a:spcPts val="0"/>
              </a:spcBef>
              <a:buNone/>
            </a:pPr>
            <a:endParaRPr lang="en-US" sz="2400"/>
          </a:p>
        </p:txBody>
      </p:sp>
      <p:sp>
        <p:nvSpPr>
          <p:cNvPr id="17" name="Content Placeholder 4">
            <a:extLst>
              <a:ext uri="{FF2B5EF4-FFF2-40B4-BE49-F238E27FC236}">
                <a16:creationId xmlns:a16="http://schemas.microsoft.com/office/drawing/2014/main" id="{0C9F4FD3-14D3-4E4D-B9C5-B3650153D0A2}"/>
              </a:ext>
            </a:extLst>
          </p:cNvPr>
          <p:cNvSpPr txBox="1">
            <a:spLocks/>
          </p:cNvSpPr>
          <p:nvPr/>
        </p:nvSpPr>
        <p:spPr>
          <a:xfrm>
            <a:off x="9133138" y="2160949"/>
            <a:ext cx="3329423" cy="67993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b="1"/>
              <a:t>Issuance of License</a:t>
            </a:r>
          </a:p>
          <a:p>
            <a:pPr marL="0" indent="0" algn="ctr">
              <a:spcBef>
                <a:spcPts val="0"/>
              </a:spcBef>
              <a:buNone/>
            </a:pPr>
            <a:endParaRPr lang="en-US" sz="2400"/>
          </a:p>
          <a:p>
            <a:pPr marL="0" indent="0" algn="ctr">
              <a:spcBef>
                <a:spcPts val="0"/>
              </a:spcBef>
              <a:buNone/>
            </a:pPr>
            <a:endParaRPr lang="en-US"/>
          </a:p>
        </p:txBody>
      </p:sp>
      <p:sp>
        <p:nvSpPr>
          <p:cNvPr id="2" name="Arrow: Right 1">
            <a:extLst>
              <a:ext uri="{FF2B5EF4-FFF2-40B4-BE49-F238E27FC236}">
                <a16:creationId xmlns:a16="http://schemas.microsoft.com/office/drawing/2014/main" id="{A655286F-98B8-F23D-6E7D-91B57FADB680}"/>
              </a:ext>
            </a:extLst>
          </p:cNvPr>
          <p:cNvSpPr/>
          <p:nvPr/>
        </p:nvSpPr>
        <p:spPr>
          <a:xfrm>
            <a:off x="1466044" y="2636695"/>
            <a:ext cx="11990714" cy="2104844"/>
          </a:xfrm>
          <a:prstGeom prst="rightArrow">
            <a:avLst/>
          </a:prstGeom>
          <a:solidFill>
            <a:srgbClr val="700C1B"/>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18" name="Oval 17">
            <a:extLst>
              <a:ext uri="{FF2B5EF4-FFF2-40B4-BE49-F238E27FC236}">
                <a16:creationId xmlns:a16="http://schemas.microsoft.com/office/drawing/2014/main" id="{EE8C5D26-8016-0E35-84F6-F5950571661D}"/>
              </a:ext>
            </a:extLst>
          </p:cNvPr>
          <p:cNvSpPr/>
          <p:nvPr/>
        </p:nvSpPr>
        <p:spPr>
          <a:xfrm>
            <a:off x="2320598" y="3412848"/>
            <a:ext cx="696922" cy="667265"/>
          </a:xfrm>
          <a:prstGeom prst="ellipse">
            <a:avLst/>
          </a:prstGeom>
          <a:solidFill>
            <a:srgbClr val="73A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19" name="Oval 18">
            <a:extLst>
              <a:ext uri="{FF2B5EF4-FFF2-40B4-BE49-F238E27FC236}">
                <a16:creationId xmlns:a16="http://schemas.microsoft.com/office/drawing/2014/main" id="{5085A47F-27F9-F30A-99DB-8FE5D8F4D25B}"/>
              </a:ext>
            </a:extLst>
          </p:cNvPr>
          <p:cNvSpPr/>
          <p:nvPr/>
        </p:nvSpPr>
        <p:spPr>
          <a:xfrm>
            <a:off x="3888682" y="3412848"/>
            <a:ext cx="696922" cy="667265"/>
          </a:xfrm>
          <a:prstGeom prst="ellipse">
            <a:avLst/>
          </a:prstGeom>
          <a:solidFill>
            <a:srgbClr val="73A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20" name="Oval 19">
            <a:extLst>
              <a:ext uri="{FF2B5EF4-FFF2-40B4-BE49-F238E27FC236}">
                <a16:creationId xmlns:a16="http://schemas.microsoft.com/office/drawing/2014/main" id="{BB6E482D-4F8A-47B3-C30B-BE684E8F8A10}"/>
              </a:ext>
            </a:extLst>
          </p:cNvPr>
          <p:cNvSpPr/>
          <p:nvPr/>
        </p:nvSpPr>
        <p:spPr>
          <a:xfrm>
            <a:off x="5557641" y="3412848"/>
            <a:ext cx="696922" cy="667265"/>
          </a:xfrm>
          <a:prstGeom prst="ellipse">
            <a:avLst/>
          </a:prstGeom>
          <a:solidFill>
            <a:srgbClr val="73A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21" name="Oval 20">
            <a:extLst>
              <a:ext uri="{FF2B5EF4-FFF2-40B4-BE49-F238E27FC236}">
                <a16:creationId xmlns:a16="http://schemas.microsoft.com/office/drawing/2014/main" id="{9AA27474-5D72-B73E-2E0B-6AB0D0058FE1}"/>
              </a:ext>
            </a:extLst>
          </p:cNvPr>
          <p:cNvSpPr/>
          <p:nvPr/>
        </p:nvSpPr>
        <p:spPr>
          <a:xfrm>
            <a:off x="7099557" y="3404988"/>
            <a:ext cx="696922" cy="667265"/>
          </a:xfrm>
          <a:prstGeom prst="ellipse">
            <a:avLst/>
          </a:prstGeom>
          <a:solidFill>
            <a:srgbClr val="73A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22" name="Oval 21">
            <a:extLst>
              <a:ext uri="{FF2B5EF4-FFF2-40B4-BE49-F238E27FC236}">
                <a16:creationId xmlns:a16="http://schemas.microsoft.com/office/drawing/2014/main" id="{605A39F0-F454-5080-DC18-43C6CF1909E0}"/>
              </a:ext>
            </a:extLst>
          </p:cNvPr>
          <p:cNvSpPr/>
          <p:nvPr/>
        </p:nvSpPr>
        <p:spPr>
          <a:xfrm>
            <a:off x="8928356" y="3400530"/>
            <a:ext cx="696922" cy="667265"/>
          </a:xfrm>
          <a:prstGeom prst="ellipse">
            <a:avLst/>
          </a:prstGeom>
          <a:solidFill>
            <a:srgbClr val="73A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23" name="Oval 22">
            <a:extLst>
              <a:ext uri="{FF2B5EF4-FFF2-40B4-BE49-F238E27FC236}">
                <a16:creationId xmlns:a16="http://schemas.microsoft.com/office/drawing/2014/main" id="{742909B7-848F-2239-F792-92DC85027325}"/>
              </a:ext>
            </a:extLst>
          </p:cNvPr>
          <p:cNvSpPr/>
          <p:nvPr/>
        </p:nvSpPr>
        <p:spPr>
          <a:xfrm>
            <a:off x="10449389" y="3409454"/>
            <a:ext cx="696922" cy="667265"/>
          </a:xfrm>
          <a:prstGeom prst="ellipse">
            <a:avLst/>
          </a:prstGeom>
          <a:solidFill>
            <a:srgbClr val="73A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Tree>
    <p:extLst>
      <p:ext uri="{BB962C8B-B14F-4D97-AF65-F5344CB8AC3E}">
        <p14:creationId xmlns:p14="http://schemas.microsoft.com/office/powerpoint/2010/main" val="8813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4"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2D003B-250B-0AE1-B10B-7892BAEE49E8}"/>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436594" y="548643"/>
            <a:ext cx="13757212" cy="769441"/>
          </a:xfrm>
        </p:spPr>
        <p:txBody>
          <a:bodyPr/>
          <a:lstStyle/>
          <a:p>
            <a:r>
              <a:rPr lang="en-US"/>
              <a:t>Total Number of Active Credentials</a:t>
            </a:r>
          </a:p>
        </p:txBody>
      </p:sp>
      <p:graphicFrame>
        <p:nvGraphicFramePr>
          <p:cNvPr id="2" name="Chart 1">
            <a:extLst>
              <a:ext uri="{FF2B5EF4-FFF2-40B4-BE49-F238E27FC236}">
                <a16:creationId xmlns:a16="http://schemas.microsoft.com/office/drawing/2014/main" id="{A881E2DE-E29D-41B7-E6D1-FA36197D8032}"/>
              </a:ext>
            </a:extLst>
          </p:cNvPr>
          <p:cNvGraphicFramePr>
            <a:graphicFrameLocks/>
          </p:cNvGraphicFramePr>
          <p:nvPr>
            <p:extLst>
              <p:ext uri="{D42A27DB-BD31-4B8C-83A1-F6EECF244321}">
                <p14:modId xmlns:p14="http://schemas.microsoft.com/office/powerpoint/2010/main" val="3011570633"/>
              </p:ext>
            </p:extLst>
          </p:nvPr>
        </p:nvGraphicFramePr>
        <p:xfrm>
          <a:off x="2846231" y="1210614"/>
          <a:ext cx="10135673" cy="63750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6975049"/>
      </p:ext>
    </p:extLst>
  </p:cSld>
  <p:clrMapOvr>
    <a:masterClrMapping/>
  </p:clrMapOvr>
  <mc:AlternateContent xmlns:mc="http://schemas.openxmlformats.org/markup-compatibility/2006" xmlns:p14="http://schemas.microsoft.com/office/powerpoint/2010/main">
    <mc:Choice Requires="p14">
      <p:transition spd="med" p14:dur="700" advTm="16657">
        <p:fade/>
      </p:transition>
    </mc:Choice>
    <mc:Fallback xmlns="">
      <p:transition spd="med" advTm="16657">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9F21A0-FE9D-5D80-7693-43F1D9108EDD}"/>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436594" y="548643"/>
            <a:ext cx="13757212" cy="769441"/>
          </a:xfrm>
        </p:spPr>
        <p:txBody>
          <a:bodyPr/>
          <a:lstStyle/>
          <a:p>
            <a:r>
              <a:rPr lang="en-US"/>
              <a:t>Credential issued By Year</a:t>
            </a:r>
          </a:p>
        </p:txBody>
      </p:sp>
      <p:graphicFrame>
        <p:nvGraphicFramePr>
          <p:cNvPr id="2" name="Chart 1">
            <a:extLst>
              <a:ext uri="{FF2B5EF4-FFF2-40B4-BE49-F238E27FC236}">
                <a16:creationId xmlns:a16="http://schemas.microsoft.com/office/drawing/2014/main" id="{A881E2DE-E29D-41B7-E6D1-FA36197D8032}"/>
              </a:ext>
            </a:extLst>
          </p:cNvPr>
          <p:cNvGraphicFramePr>
            <a:graphicFrameLocks/>
          </p:cNvGraphicFramePr>
          <p:nvPr/>
        </p:nvGraphicFramePr>
        <p:xfrm>
          <a:off x="2524259" y="1210614"/>
          <a:ext cx="9285667" cy="63750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F14D68D1-B35A-CB12-182A-863E031C27C8}"/>
              </a:ext>
            </a:extLst>
          </p:cNvPr>
          <p:cNvGraphicFramePr>
            <a:graphicFrameLocks/>
          </p:cNvGraphicFramePr>
          <p:nvPr>
            <p:extLst>
              <p:ext uri="{D42A27DB-BD31-4B8C-83A1-F6EECF244321}">
                <p14:modId xmlns:p14="http://schemas.microsoft.com/office/powerpoint/2010/main" val="3093049773"/>
              </p:ext>
            </p:extLst>
          </p:nvPr>
        </p:nvGraphicFramePr>
        <p:xfrm>
          <a:off x="1790163" y="1416676"/>
          <a:ext cx="10470524" cy="61152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81566616"/>
      </p:ext>
    </p:extLst>
  </p:cSld>
  <p:clrMapOvr>
    <a:masterClrMapping/>
  </p:clrMapOvr>
  <mc:AlternateContent xmlns:mc="http://schemas.openxmlformats.org/markup-compatibility/2006" xmlns:p14="http://schemas.microsoft.com/office/powerpoint/2010/main">
    <mc:Choice Requires="p14">
      <p:transition spd="med" p14:dur="700" advTm="16657">
        <p:fade/>
      </p:transition>
    </mc:Choice>
    <mc:Fallback xmlns="">
      <p:transition spd="med" advTm="16657">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F98F35-DA11-A91E-769B-DBAD7C972729}"/>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436594" y="548643"/>
            <a:ext cx="13757212" cy="769441"/>
          </a:xfrm>
        </p:spPr>
        <p:txBody>
          <a:bodyPr/>
          <a:lstStyle/>
          <a:p>
            <a:r>
              <a:rPr lang="en-US"/>
              <a:t>Credentials Issued in 2022</a:t>
            </a:r>
          </a:p>
        </p:txBody>
      </p:sp>
      <p:graphicFrame>
        <p:nvGraphicFramePr>
          <p:cNvPr id="2" name="Chart 1">
            <a:extLst>
              <a:ext uri="{FF2B5EF4-FFF2-40B4-BE49-F238E27FC236}">
                <a16:creationId xmlns:a16="http://schemas.microsoft.com/office/drawing/2014/main" id="{A881E2DE-E29D-41B7-E6D1-FA36197D8032}"/>
              </a:ext>
            </a:extLst>
          </p:cNvPr>
          <p:cNvGraphicFramePr>
            <a:graphicFrameLocks/>
          </p:cNvGraphicFramePr>
          <p:nvPr/>
        </p:nvGraphicFramePr>
        <p:xfrm>
          <a:off x="2524259" y="1210614"/>
          <a:ext cx="9285667" cy="63750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731BF883-018F-8C7D-F5A0-BF616B72BEDD}"/>
              </a:ext>
            </a:extLst>
          </p:cNvPr>
          <p:cNvGraphicFramePr>
            <a:graphicFrameLocks/>
          </p:cNvGraphicFramePr>
          <p:nvPr>
            <p:extLst>
              <p:ext uri="{D42A27DB-BD31-4B8C-83A1-F6EECF244321}">
                <p14:modId xmlns:p14="http://schemas.microsoft.com/office/powerpoint/2010/main" val="636991157"/>
              </p:ext>
            </p:extLst>
          </p:nvPr>
        </p:nvGraphicFramePr>
        <p:xfrm>
          <a:off x="2633729" y="1210613"/>
          <a:ext cx="10419009" cy="6375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29871836"/>
      </p:ext>
    </p:extLst>
  </p:cSld>
  <p:clrMapOvr>
    <a:masterClrMapping/>
  </p:clrMapOvr>
  <mc:AlternateContent xmlns:mc="http://schemas.openxmlformats.org/markup-compatibility/2006" xmlns:p14="http://schemas.microsoft.com/office/powerpoint/2010/main">
    <mc:Choice Requires="p14">
      <p:transition spd="med" p14:dur="700" advTm="16657">
        <p:fade/>
      </p:transition>
    </mc:Choice>
    <mc:Fallback xmlns="">
      <p:transition spd="med" advTm="1665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A844-6583-2B1D-0797-6EFA53E547C9}"/>
              </a:ext>
            </a:extLst>
          </p:cNvPr>
          <p:cNvSpPr>
            <a:spLocks noGrp="1"/>
          </p:cNvSpPr>
          <p:nvPr>
            <p:ph type="title"/>
          </p:nvPr>
        </p:nvSpPr>
        <p:spPr/>
        <p:txBody>
          <a:bodyPr/>
          <a:lstStyle/>
          <a:p>
            <a:r>
              <a:rPr lang="en-US" dirty="0"/>
              <a:t>OAE </a:t>
            </a:r>
          </a:p>
        </p:txBody>
      </p:sp>
      <p:sp>
        <p:nvSpPr>
          <p:cNvPr id="3" name="Content Placeholder 2">
            <a:extLst>
              <a:ext uri="{FF2B5EF4-FFF2-40B4-BE49-F238E27FC236}">
                <a16:creationId xmlns:a16="http://schemas.microsoft.com/office/drawing/2014/main" id="{F5E7E574-E803-9DBB-075C-11708E749F11}"/>
              </a:ext>
            </a:extLst>
          </p:cNvPr>
          <p:cNvSpPr>
            <a:spLocks noGrp="1"/>
          </p:cNvSpPr>
          <p:nvPr>
            <p:ph idx="1"/>
          </p:nvPr>
        </p:nvSpPr>
        <p:spPr/>
        <p:txBody>
          <a:bodyPr/>
          <a:lstStyle/>
          <a:p>
            <a:pPr marL="271769" indent="-271769"/>
            <a:endParaRPr lang="en-US" dirty="0"/>
          </a:p>
          <a:p>
            <a:pPr marL="271769" indent="-271769"/>
            <a:endParaRPr lang="en-US" dirty="0"/>
          </a:p>
          <a:p>
            <a:pPr marL="271769" indent="-271769"/>
            <a:endParaRPr lang="en-US" dirty="0"/>
          </a:p>
          <a:p>
            <a:pPr marL="271769" indent="-271769"/>
            <a:r>
              <a:rPr lang="en-US" dirty="0"/>
              <a:t>OAE 190 foundations of reading January 2023</a:t>
            </a:r>
          </a:p>
          <a:p>
            <a:pPr marL="271769" indent="-271769"/>
            <a:endParaRPr lang="en-US" dirty="0"/>
          </a:p>
        </p:txBody>
      </p:sp>
    </p:spTree>
    <p:extLst>
      <p:ext uri="{BB962C8B-B14F-4D97-AF65-F5344CB8AC3E}">
        <p14:creationId xmlns:p14="http://schemas.microsoft.com/office/powerpoint/2010/main" val="237007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05BC35-7F34-FC1F-AF4E-9632CF92D071}"/>
              </a:ext>
            </a:extLst>
          </p:cNvPr>
          <p:cNvPicPr>
            <a:picLocks noChangeAspect="1"/>
          </p:cNvPicPr>
          <p:nvPr/>
        </p:nvPicPr>
        <p:blipFill>
          <a:blip r:embed="rId4"/>
          <a:stretch>
            <a:fillRect/>
          </a:stretch>
        </p:blipFill>
        <p:spPr>
          <a:xfrm>
            <a:off x="2369" y="0"/>
            <a:ext cx="14625662" cy="8229600"/>
          </a:xfrm>
          <a:prstGeom prst="rect">
            <a:avLst/>
          </a:prstGeom>
        </p:spPr>
      </p:pic>
      <p:pic>
        <p:nvPicPr>
          <p:cNvPr id="1026" name="Picture 2" descr="Educator at the front of classroom. ">
            <a:extLst>
              <a:ext uri="{FF2B5EF4-FFF2-40B4-BE49-F238E27FC236}">
                <a16:creationId xmlns:a16="http://schemas.microsoft.com/office/drawing/2014/main" id="{61468A00-6786-CABC-D185-B4502D745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7" y="-1"/>
            <a:ext cx="14630400" cy="758565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1D0DD2F0-D5EF-4084-A6E0-1CA30CAA0648}"/>
              </a:ext>
            </a:extLst>
          </p:cNvPr>
          <p:cNvSpPr>
            <a:spLocks noGrp="1"/>
          </p:cNvSpPr>
          <p:nvPr>
            <p:ph type="title"/>
          </p:nvPr>
        </p:nvSpPr>
        <p:spPr>
          <a:xfrm>
            <a:off x="0" y="548643"/>
            <a:ext cx="14630400" cy="769441"/>
          </a:xfrm>
          <a:solidFill>
            <a:schemeClr val="tx2">
              <a:alpha val="88000"/>
            </a:schemeClr>
          </a:solidFill>
        </p:spPr>
        <p:txBody>
          <a:bodyPr vert="horz" wrap="square" lIns="0" tIns="0" rIns="0" bIns="0" rtlCol="0" anchor="ctr" anchorCtr="0">
            <a:spAutoFit/>
          </a:bodyPr>
          <a:lstStyle/>
          <a:p>
            <a:pPr defTabSz="457200"/>
            <a:r>
              <a:rPr lang="en-US">
                <a:solidFill>
                  <a:schemeClr val="bg1"/>
                </a:solidFill>
              </a:rPr>
              <a:t>2022 Total Year Data</a:t>
            </a:r>
          </a:p>
        </p:txBody>
      </p:sp>
      <p:sp>
        <p:nvSpPr>
          <p:cNvPr id="14" name="Rounded Rectangle 3">
            <a:extLst>
              <a:ext uri="{FF2B5EF4-FFF2-40B4-BE49-F238E27FC236}">
                <a16:creationId xmlns:a16="http://schemas.microsoft.com/office/drawing/2014/main" id="{6A8B9DB6-9897-45E3-A8CB-53F64A959C00}"/>
              </a:ext>
              <a:ext uri="{C183D7F6-B498-43B3-948B-1728B52AA6E4}">
                <adec:decorative xmlns:adec="http://schemas.microsoft.com/office/drawing/2017/decorative" val="1"/>
              </a:ext>
            </a:extLst>
          </p:cNvPr>
          <p:cNvSpPr/>
          <p:nvPr/>
        </p:nvSpPr>
        <p:spPr>
          <a:xfrm>
            <a:off x="10185313" y="4363859"/>
            <a:ext cx="3713567" cy="2846255"/>
          </a:xfrm>
          <a:prstGeom prst="roundRect">
            <a:avLst/>
          </a:prstGeom>
          <a:solidFill>
            <a:schemeClr val="tx2">
              <a:alpha val="78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117475" algn="ctr">
              <a:spcBef>
                <a:spcPct val="20000"/>
              </a:spcBef>
            </a:pPr>
            <a:r>
              <a:rPr lang="en-US" sz="3200" b="1">
                <a:solidFill>
                  <a:schemeClr val="bg1"/>
                </a:solidFill>
                <a:latin typeface="Arial"/>
                <a:cs typeface="Arial"/>
              </a:rPr>
              <a:t>Licensure Calls Received:</a:t>
            </a:r>
          </a:p>
          <a:p>
            <a:pPr indent="-117475" algn="ctr">
              <a:spcBef>
                <a:spcPct val="20000"/>
              </a:spcBef>
            </a:pPr>
            <a:r>
              <a:rPr lang="en-US" sz="3200" b="1">
                <a:solidFill>
                  <a:schemeClr val="bg1"/>
                </a:solidFill>
                <a:latin typeface="Arial"/>
                <a:cs typeface="Arial"/>
              </a:rPr>
              <a:t>30,339</a:t>
            </a:r>
          </a:p>
        </p:txBody>
      </p:sp>
      <p:sp>
        <p:nvSpPr>
          <p:cNvPr id="15" name="Rounded Rectangle 2">
            <a:extLst>
              <a:ext uri="{FF2B5EF4-FFF2-40B4-BE49-F238E27FC236}">
                <a16:creationId xmlns:a16="http://schemas.microsoft.com/office/drawing/2014/main" id="{9DA40924-BECC-4981-8E5A-D7ED0FA4533E}"/>
              </a:ext>
              <a:ext uri="{C183D7F6-B498-43B3-948B-1728B52AA6E4}">
                <adec:decorative xmlns:adec="http://schemas.microsoft.com/office/drawing/2017/decorative" val="1"/>
              </a:ext>
            </a:extLst>
          </p:cNvPr>
          <p:cNvSpPr/>
          <p:nvPr/>
        </p:nvSpPr>
        <p:spPr>
          <a:xfrm>
            <a:off x="5458416" y="4363859"/>
            <a:ext cx="3713567" cy="2846255"/>
          </a:xfrm>
          <a:prstGeom prst="roundRect">
            <a:avLst/>
          </a:prstGeom>
          <a:solidFill>
            <a:schemeClr val="tx2">
              <a:alpha val="78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228600" indent="-228600" algn="ctr">
              <a:spcBef>
                <a:spcPts val="0"/>
              </a:spcBef>
            </a:pPr>
            <a:r>
              <a:rPr lang="en-US" sz="3200" b="1">
                <a:latin typeface="Arial" panose="020B0604020202020204" pitchFamily="34" charset="0"/>
                <a:cs typeface="Arial" panose="020B0604020202020204" pitchFamily="34" charset="0"/>
              </a:rPr>
              <a:t>Credentials Issued:</a:t>
            </a:r>
          </a:p>
          <a:p>
            <a:pPr marL="228600" indent="-228600" algn="ctr">
              <a:spcBef>
                <a:spcPts val="0"/>
              </a:spcBef>
            </a:pPr>
            <a:r>
              <a:rPr lang="en-US" sz="3200" b="1">
                <a:latin typeface="Arial" panose="020B0604020202020204" pitchFamily="34" charset="0"/>
                <a:cs typeface="Arial" panose="020B0604020202020204" pitchFamily="34" charset="0"/>
                <a:sym typeface="Wingdings" panose="05000000000000000000" pitchFamily="2" charset="2"/>
              </a:rPr>
              <a:t>143,832</a:t>
            </a:r>
            <a:endParaRPr lang="en-US" sz="3200">
              <a:latin typeface="Arial" panose="020B0604020202020204" pitchFamily="34" charset="0"/>
              <a:cs typeface="Arial" panose="020B0604020202020204" pitchFamily="34" charset="0"/>
              <a:sym typeface="Wingdings" panose="05000000000000000000" pitchFamily="2" charset="2"/>
            </a:endParaRPr>
          </a:p>
        </p:txBody>
      </p:sp>
      <p:sp>
        <p:nvSpPr>
          <p:cNvPr id="16" name="Rounded Rectangle 1">
            <a:extLst>
              <a:ext uri="{FF2B5EF4-FFF2-40B4-BE49-F238E27FC236}">
                <a16:creationId xmlns:a16="http://schemas.microsoft.com/office/drawing/2014/main" id="{BC4A066A-94E2-44BF-88C3-4C6D43D49C63}"/>
              </a:ext>
              <a:ext uri="{C183D7F6-B498-43B3-948B-1728B52AA6E4}">
                <adec:decorative xmlns:adec="http://schemas.microsoft.com/office/drawing/2017/decorative" val="1"/>
              </a:ext>
            </a:extLst>
          </p:cNvPr>
          <p:cNvSpPr/>
          <p:nvPr/>
        </p:nvSpPr>
        <p:spPr>
          <a:xfrm>
            <a:off x="731520" y="4363859"/>
            <a:ext cx="3713567" cy="2846255"/>
          </a:xfrm>
          <a:prstGeom prst="roundRect">
            <a:avLst/>
          </a:prstGeom>
          <a:solidFill>
            <a:schemeClr val="tx2">
              <a:alpha val="78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117475" algn="ctr">
              <a:spcBef>
                <a:spcPct val="20000"/>
              </a:spcBef>
            </a:pPr>
            <a:r>
              <a:rPr lang="en-US" sz="3200" b="1">
                <a:solidFill>
                  <a:schemeClr val="bg1"/>
                </a:solidFill>
                <a:latin typeface="Arial"/>
                <a:cs typeface="Arial"/>
              </a:rPr>
              <a:t>Applications Processed: </a:t>
            </a:r>
          </a:p>
          <a:p>
            <a:pPr indent="-117475" algn="ctr">
              <a:spcBef>
                <a:spcPct val="20000"/>
              </a:spcBef>
            </a:pPr>
            <a:r>
              <a:rPr lang="en-US" sz="3200" b="1">
                <a:solidFill>
                  <a:schemeClr val="bg1"/>
                </a:solidFill>
                <a:latin typeface="Arial"/>
                <a:cs typeface="Arial"/>
              </a:rPr>
              <a:t>168,480</a:t>
            </a:r>
          </a:p>
        </p:txBody>
      </p:sp>
    </p:spTree>
    <p:custDataLst>
      <p:tags r:id="rId1"/>
    </p:custDataLst>
    <p:extLst>
      <p:ext uri="{BB962C8B-B14F-4D97-AF65-F5344CB8AC3E}">
        <p14:creationId xmlns:p14="http://schemas.microsoft.com/office/powerpoint/2010/main" val="2920120062"/>
      </p:ext>
    </p:extLst>
  </p:cSld>
  <p:clrMapOvr>
    <a:masterClrMapping/>
  </p:clrMapOvr>
  <mc:AlternateContent xmlns:mc="http://schemas.openxmlformats.org/markup-compatibility/2006" xmlns:p14="http://schemas.microsoft.com/office/powerpoint/2010/main">
    <mc:Choice Requires="p14">
      <p:transition spd="med" p14:dur="700" advTm="33106">
        <p:fade/>
      </p:transition>
    </mc:Choice>
    <mc:Fallback xmlns="">
      <p:transition spd="med" advTm="331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19396-AED0-A0EA-EC2D-D3B772CD2331}"/>
              </a:ext>
            </a:extLst>
          </p:cNvPr>
          <p:cNvPicPr>
            <a:picLocks noChangeAspect="1"/>
          </p:cNvPicPr>
          <p:nvPr/>
        </p:nvPicPr>
        <p:blipFill>
          <a:blip r:embed="rId3"/>
          <a:stretch>
            <a:fillRect/>
          </a:stretch>
        </p:blipFill>
        <p:spPr>
          <a:xfrm>
            <a:off x="2369" y="0"/>
            <a:ext cx="14625662" cy="8229600"/>
          </a:xfrm>
          <a:prstGeom prst="rect">
            <a:avLst/>
          </a:prstGeom>
        </p:spPr>
      </p:pic>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Application Requests Per Month</a:t>
            </a:r>
          </a:p>
        </p:txBody>
      </p:sp>
      <p:graphicFrame>
        <p:nvGraphicFramePr>
          <p:cNvPr id="2" name="Chart 1">
            <a:extLst>
              <a:ext uri="{FF2B5EF4-FFF2-40B4-BE49-F238E27FC236}">
                <a16:creationId xmlns:a16="http://schemas.microsoft.com/office/drawing/2014/main" id="{789F046D-73DC-56FD-7048-6EB8AC392ECB}"/>
              </a:ext>
            </a:extLst>
          </p:cNvPr>
          <p:cNvGraphicFramePr>
            <a:graphicFrameLocks/>
          </p:cNvGraphicFramePr>
          <p:nvPr>
            <p:extLst>
              <p:ext uri="{D42A27DB-BD31-4B8C-83A1-F6EECF244321}">
                <p14:modId xmlns:p14="http://schemas.microsoft.com/office/powerpoint/2010/main" val="1003358575"/>
              </p:ext>
            </p:extLst>
          </p:nvPr>
        </p:nvGraphicFramePr>
        <p:xfrm>
          <a:off x="960764" y="1318084"/>
          <a:ext cx="12708872" cy="62675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9137804"/>
      </p:ext>
    </p:extLst>
  </p:cSld>
  <p:clrMapOvr>
    <a:masterClrMapping/>
  </p:clrMapOvr>
  <mc:AlternateContent xmlns:mc="http://schemas.openxmlformats.org/markup-compatibility/2006" xmlns:p14="http://schemas.microsoft.com/office/powerpoint/2010/main">
    <mc:Choice Requires="p14">
      <p:transition spd="med" p14:dur="700" advTm="16657">
        <p:fade/>
      </p:transition>
    </mc:Choice>
    <mc:Fallback xmlns="">
      <p:transition spd="med" advTm="16657">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3823FC-86D6-9506-A446-24C6F4540477}"/>
              </a:ext>
            </a:extLst>
          </p:cNvPr>
          <p:cNvPicPr>
            <a:picLocks noChangeAspect="1"/>
          </p:cNvPicPr>
          <p:nvPr/>
        </p:nvPicPr>
        <p:blipFill>
          <a:blip r:embed="rId3"/>
          <a:stretch>
            <a:fillRect/>
          </a:stretch>
        </p:blipFill>
        <p:spPr>
          <a:xfrm>
            <a:off x="2369" y="0"/>
            <a:ext cx="14625662" cy="8229600"/>
          </a:xfrm>
          <a:prstGeom prst="rect">
            <a:avLst/>
          </a:prstGeom>
        </p:spPr>
      </p:pic>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Average Initial Processing Time</a:t>
            </a:r>
          </a:p>
        </p:txBody>
      </p:sp>
      <p:graphicFrame>
        <p:nvGraphicFramePr>
          <p:cNvPr id="3" name="Chart 2">
            <a:extLst>
              <a:ext uri="{FF2B5EF4-FFF2-40B4-BE49-F238E27FC236}">
                <a16:creationId xmlns:a16="http://schemas.microsoft.com/office/drawing/2014/main" id="{78960DB5-3646-42F7-C68B-E46A07A11FC4}"/>
              </a:ext>
            </a:extLst>
          </p:cNvPr>
          <p:cNvGraphicFramePr>
            <a:graphicFrameLocks/>
          </p:cNvGraphicFramePr>
          <p:nvPr>
            <p:extLst>
              <p:ext uri="{D42A27DB-BD31-4B8C-83A1-F6EECF244321}">
                <p14:modId xmlns:p14="http://schemas.microsoft.com/office/powerpoint/2010/main" val="3215339029"/>
              </p:ext>
            </p:extLst>
          </p:nvPr>
        </p:nvGraphicFramePr>
        <p:xfrm>
          <a:off x="1384479" y="1318084"/>
          <a:ext cx="11861442" cy="62675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1172136"/>
      </p:ext>
    </p:extLst>
  </p:cSld>
  <p:clrMapOvr>
    <a:masterClrMapping/>
  </p:clrMapOvr>
  <mc:AlternateContent xmlns:mc="http://schemas.openxmlformats.org/markup-compatibility/2006" xmlns:p14="http://schemas.microsoft.com/office/powerpoint/2010/main">
    <mc:Choice Requires="p14">
      <p:transition spd="med" p14:dur="700" advTm="16657">
        <p:fade/>
      </p:transition>
    </mc:Choice>
    <mc:Fallback xmlns="">
      <p:transition spd="med" advTm="16657">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288AF5-136F-3DCD-464B-4BF3BBB292E3}"/>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5" name="Title 1">
            <a:extLst>
              <a:ext uri="{FF2B5EF4-FFF2-40B4-BE49-F238E27FC236}">
                <a16:creationId xmlns:a16="http://schemas.microsoft.com/office/drawing/2014/main" id="{90F6D202-B017-416E-A95F-CA28DA965AE6}"/>
              </a:ext>
            </a:extLst>
          </p:cNvPr>
          <p:cNvSpPr>
            <a:spLocks noGrp="1"/>
          </p:cNvSpPr>
          <p:nvPr>
            <p:ph type="title"/>
          </p:nvPr>
        </p:nvSpPr>
        <p:spPr>
          <a:xfrm>
            <a:off x="731520" y="548643"/>
            <a:ext cx="13167360" cy="769441"/>
          </a:xfrm>
        </p:spPr>
        <p:txBody>
          <a:bodyPr/>
          <a:lstStyle/>
          <a:p>
            <a:r>
              <a:rPr lang="en-US"/>
              <a:t>Application Requests And Processing Time</a:t>
            </a:r>
          </a:p>
        </p:txBody>
      </p:sp>
      <p:graphicFrame>
        <p:nvGraphicFramePr>
          <p:cNvPr id="2" name="Chart 1">
            <a:extLst>
              <a:ext uri="{FF2B5EF4-FFF2-40B4-BE49-F238E27FC236}">
                <a16:creationId xmlns:a16="http://schemas.microsoft.com/office/drawing/2014/main" id="{A7220F47-E8DD-ABFC-5C64-1EEC96556CDE}"/>
              </a:ext>
            </a:extLst>
          </p:cNvPr>
          <p:cNvGraphicFramePr>
            <a:graphicFrameLocks/>
          </p:cNvGraphicFramePr>
          <p:nvPr>
            <p:extLst>
              <p:ext uri="{D42A27DB-BD31-4B8C-83A1-F6EECF244321}">
                <p14:modId xmlns:p14="http://schemas.microsoft.com/office/powerpoint/2010/main" val="793125343"/>
              </p:ext>
            </p:extLst>
          </p:nvPr>
        </p:nvGraphicFramePr>
        <p:xfrm>
          <a:off x="1754504" y="1318084"/>
          <a:ext cx="11121391" cy="62675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2730102"/>
      </p:ext>
    </p:extLst>
  </p:cSld>
  <p:clrMapOvr>
    <a:masterClrMapping/>
  </p:clrMapOvr>
  <mc:AlternateContent xmlns:mc="http://schemas.openxmlformats.org/markup-compatibility/2006" xmlns:p14="http://schemas.microsoft.com/office/powerpoint/2010/main">
    <mc:Choice Requires="p14">
      <p:transition spd="med" p14:dur="700" advTm="16657">
        <p:fade/>
      </p:transition>
    </mc:Choice>
    <mc:Fallback xmlns="">
      <p:transition spd="med" advTm="16657">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403EF0-7E85-26FA-605F-8B4D2FD4867A}"/>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2" name="Title 1">
            <a:extLst>
              <a:ext uri="{FF2B5EF4-FFF2-40B4-BE49-F238E27FC236}">
                <a16:creationId xmlns:a16="http://schemas.microsoft.com/office/drawing/2014/main" id="{EFBE7F8D-1B1D-4698-8FAD-AF16293C3415}"/>
              </a:ext>
            </a:extLst>
          </p:cNvPr>
          <p:cNvSpPr>
            <a:spLocks noGrp="1"/>
          </p:cNvSpPr>
          <p:nvPr>
            <p:ph type="title"/>
          </p:nvPr>
        </p:nvSpPr>
        <p:spPr>
          <a:xfrm>
            <a:off x="1005840" y="438912"/>
            <a:ext cx="12618720" cy="997196"/>
          </a:xfrm>
        </p:spPr>
        <p:txBody>
          <a:bodyPr/>
          <a:lstStyle/>
          <a:p>
            <a:r>
              <a:rPr lang="en-US" sz="6480"/>
              <a:t>Teacher Workforce Insights</a:t>
            </a:r>
            <a:endParaRPr lang="en-US"/>
          </a:p>
        </p:txBody>
      </p:sp>
      <p:sp>
        <p:nvSpPr>
          <p:cNvPr id="3" name="Content Placeholder 2">
            <a:extLst>
              <a:ext uri="{FF2B5EF4-FFF2-40B4-BE49-F238E27FC236}">
                <a16:creationId xmlns:a16="http://schemas.microsoft.com/office/drawing/2014/main" id="{DA7AB205-2268-4511-8134-5A2100C11077}"/>
              </a:ext>
            </a:extLst>
          </p:cNvPr>
          <p:cNvSpPr>
            <a:spLocks noGrp="1"/>
          </p:cNvSpPr>
          <p:nvPr>
            <p:ph idx="1"/>
          </p:nvPr>
        </p:nvSpPr>
        <p:spPr>
          <a:xfrm>
            <a:off x="841123" y="1631208"/>
            <a:ext cx="12948155" cy="5820160"/>
          </a:xfrm>
        </p:spPr>
        <p:txBody>
          <a:bodyPr vert="horz" lIns="109728" tIns="54864" rIns="109728" bIns="54864" rtlCol="0" anchor="t" anchorCtr="0">
            <a:noAutofit/>
          </a:bodyPr>
          <a:lstStyle/>
          <a:p>
            <a:pPr marL="0" indent="0">
              <a:buNone/>
            </a:pPr>
            <a:r>
              <a:rPr lang="en-US" sz="4320" b="1"/>
              <a:t>Teacher shortages must be examined and understood locally.</a:t>
            </a:r>
          </a:p>
          <a:p>
            <a:pPr marL="822960" indent="-548640"/>
            <a:r>
              <a:rPr lang="en-US" sz="3840"/>
              <a:t>Declining enrollment and stable teacher counts have led to historically low student-to-teacher ratios at the state level. </a:t>
            </a:r>
          </a:p>
          <a:p>
            <a:pPr marL="822960" indent="-548640"/>
            <a:r>
              <a:rPr lang="en-US" sz="3840"/>
              <a:t>Regional areas of concern in these ratios when considering district type, grade band and subject: Southeast, Southwest and West JobsOhio regions.</a:t>
            </a:r>
          </a:p>
        </p:txBody>
      </p:sp>
    </p:spTree>
    <p:extLst>
      <p:ext uri="{BB962C8B-B14F-4D97-AF65-F5344CB8AC3E}">
        <p14:creationId xmlns:p14="http://schemas.microsoft.com/office/powerpoint/2010/main" val="208552649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13310A-8EDB-2CCF-FCE4-84843D8089B3}"/>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2" name="Title 1">
            <a:extLst>
              <a:ext uri="{FF2B5EF4-FFF2-40B4-BE49-F238E27FC236}">
                <a16:creationId xmlns:a16="http://schemas.microsoft.com/office/drawing/2014/main" id="{EFBE7F8D-1B1D-4698-8FAD-AF16293C3415}"/>
              </a:ext>
            </a:extLst>
          </p:cNvPr>
          <p:cNvSpPr>
            <a:spLocks noGrp="1"/>
          </p:cNvSpPr>
          <p:nvPr>
            <p:ph type="title"/>
          </p:nvPr>
        </p:nvSpPr>
        <p:spPr>
          <a:xfrm>
            <a:off x="1005840" y="438912"/>
            <a:ext cx="12618720" cy="997196"/>
          </a:xfrm>
        </p:spPr>
        <p:txBody>
          <a:bodyPr/>
          <a:lstStyle/>
          <a:p>
            <a:r>
              <a:rPr lang="en-US" sz="6480"/>
              <a:t>Teacher Workforce Insights</a:t>
            </a:r>
            <a:endParaRPr lang="en-US"/>
          </a:p>
        </p:txBody>
      </p:sp>
      <p:sp>
        <p:nvSpPr>
          <p:cNvPr id="3" name="Content Placeholder 2">
            <a:extLst>
              <a:ext uri="{FF2B5EF4-FFF2-40B4-BE49-F238E27FC236}">
                <a16:creationId xmlns:a16="http://schemas.microsoft.com/office/drawing/2014/main" id="{DA7AB205-2268-4511-8134-5A2100C11077}"/>
              </a:ext>
            </a:extLst>
          </p:cNvPr>
          <p:cNvSpPr>
            <a:spLocks noGrp="1"/>
          </p:cNvSpPr>
          <p:nvPr>
            <p:ph idx="1"/>
          </p:nvPr>
        </p:nvSpPr>
        <p:spPr>
          <a:xfrm>
            <a:off x="607634" y="1376842"/>
            <a:ext cx="13016926" cy="5820160"/>
          </a:xfrm>
        </p:spPr>
        <p:txBody>
          <a:bodyPr vert="horz" lIns="109728" tIns="54864" rIns="109728" bIns="54864" rtlCol="0" anchor="t" anchorCtr="0">
            <a:normAutofit fontScale="92500" lnSpcReduction="20000"/>
          </a:bodyPr>
          <a:lstStyle/>
          <a:p>
            <a:pPr marL="0" indent="0">
              <a:lnSpc>
                <a:spcPct val="120000"/>
              </a:lnSpc>
              <a:buNone/>
            </a:pPr>
            <a:r>
              <a:rPr lang="en-US" sz="4680" b="1"/>
              <a:t>Licensure and attrition trends impact local shortages.</a:t>
            </a:r>
          </a:p>
          <a:p>
            <a:pPr marL="822960" indent="-548640"/>
            <a:r>
              <a:rPr lang="en-US" sz="4200"/>
              <a:t>Teachers without proper certification has increased.</a:t>
            </a:r>
          </a:p>
          <a:p>
            <a:pPr marL="822960" indent="-548640"/>
            <a:r>
              <a:rPr lang="en-US" sz="4200"/>
              <a:t>Annual teacher attrition rate is slightly up at state level and is higher at the district level across Ohio.</a:t>
            </a:r>
          </a:p>
          <a:p>
            <a:pPr marL="822960" indent="-548640"/>
            <a:r>
              <a:rPr lang="en-US" sz="4200"/>
              <a:t>Number of newly credentialed teachers has continued to decline after a period of recent stabilization.</a:t>
            </a:r>
          </a:p>
          <a:p>
            <a:pPr marL="822960" indent="-548640"/>
            <a:r>
              <a:rPr lang="en-US" sz="4200"/>
              <a:t>There are tens of thousands of people with active Ohio teaching credentials who are not working in Ohio public schools (more than 43,000).</a:t>
            </a:r>
          </a:p>
          <a:p>
            <a:pPr indent="0"/>
            <a:endParaRPr lang="en-US" sz="3840"/>
          </a:p>
          <a:p>
            <a:pPr indent="0"/>
            <a:endParaRPr lang="en-US" sz="3840"/>
          </a:p>
          <a:p>
            <a:pPr indent="0"/>
            <a:endParaRPr lang="en-US" sz="3840"/>
          </a:p>
        </p:txBody>
      </p:sp>
    </p:spTree>
    <p:extLst>
      <p:ext uri="{BB962C8B-B14F-4D97-AF65-F5344CB8AC3E}">
        <p14:creationId xmlns:p14="http://schemas.microsoft.com/office/powerpoint/2010/main" val="395035299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0FB0B8-7AE9-62B9-612F-661DD8D3B4FB}"/>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2" name="Title 1">
            <a:extLst>
              <a:ext uri="{FF2B5EF4-FFF2-40B4-BE49-F238E27FC236}">
                <a16:creationId xmlns:a16="http://schemas.microsoft.com/office/drawing/2014/main" id="{EFBE7F8D-1B1D-4698-8FAD-AF16293C3415}"/>
              </a:ext>
            </a:extLst>
          </p:cNvPr>
          <p:cNvSpPr>
            <a:spLocks noGrp="1"/>
          </p:cNvSpPr>
          <p:nvPr>
            <p:ph type="title"/>
          </p:nvPr>
        </p:nvSpPr>
        <p:spPr>
          <a:xfrm>
            <a:off x="905623" y="438912"/>
            <a:ext cx="12633228" cy="1231106"/>
          </a:xfrm>
        </p:spPr>
        <p:txBody>
          <a:bodyPr/>
          <a:lstStyle/>
          <a:p>
            <a:r>
              <a:rPr lang="en-US" sz="4000"/>
              <a:t>Gradual Decline of Newly Licensed Teachers Over the Decade</a:t>
            </a:r>
          </a:p>
        </p:txBody>
      </p:sp>
      <p:graphicFrame>
        <p:nvGraphicFramePr>
          <p:cNvPr id="4" name="Table 3">
            <a:extLst>
              <a:ext uri="{FF2B5EF4-FFF2-40B4-BE49-F238E27FC236}">
                <a16:creationId xmlns:a16="http://schemas.microsoft.com/office/drawing/2014/main" id="{F9BB0087-AC77-4091-9A29-21336F7992F3}"/>
              </a:ext>
            </a:extLst>
          </p:cNvPr>
          <p:cNvGraphicFramePr>
            <a:graphicFrameLocks noGrp="1"/>
          </p:cNvGraphicFramePr>
          <p:nvPr/>
        </p:nvGraphicFramePr>
        <p:xfrm>
          <a:off x="715619" y="1600517"/>
          <a:ext cx="13078762" cy="5495034"/>
        </p:xfrm>
        <a:graphic>
          <a:graphicData uri="http://schemas.openxmlformats.org/drawingml/2006/table">
            <a:tbl>
              <a:tblPr firstRow="1" firstCol="1" bandRow="1"/>
              <a:tblGrid>
                <a:gridCol w="2711177">
                  <a:extLst>
                    <a:ext uri="{9D8B030D-6E8A-4147-A177-3AD203B41FA5}">
                      <a16:colId xmlns:a16="http://schemas.microsoft.com/office/drawing/2014/main" val="1419842877"/>
                    </a:ext>
                  </a:extLst>
                </a:gridCol>
                <a:gridCol w="2711177">
                  <a:extLst>
                    <a:ext uri="{9D8B030D-6E8A-4147-A177-3AD203B41FA5}">
                      <a16:colId xmlns:a16="http://schemas.microsoft.com/office/drawing/2014/main" val="3400098170"/>
                    </a:ext>
                  </a:extLst>
                </a:gridCol>
                <a:gridCol w="2711177">
                  <a:extLst>
                    <a:ext uri="{9D8B030D-6E8A-4147-A177-3AD203B41FA5}">
                      <a16:colId xmlns:a16="http://schemas.microsoft.com/office/drawing/2014/main" val="700962280"/>
                    </a:ext>
                  </a:extLst>
                </a:gridCol>
                <a:gridCol w="2426540">
                  <a:extLst>
                    <a:ext uri="{9D8B030D-6E8A-4147-A177-3AD203B41FA5}">
                      <a16:colId xmlns:a16="http://schemas.microsoft.com/office/drawing/2014/main" val="1477381177"/>
                    </a:ext>
                  </a:extLst>
                </a:gridCol>
                <a:gridCol w="2518691">
                  <a:extLst>
                    <a:ext uri="{9D8B030D-6E8A-4147-A177-3AD203B41FA5}">
                      <a16:colId xmlns:a16="http://schemas.microsoft.com/office/drawing/2014/main" val="4237401198"/>
                    </a:ext>
                  </a:extLst>
                </a:gridCol>
              </a:tblGrid>
              <a:tr h="807832">
                <a:tc rowSpan="2">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License Year</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BE3"/>
                    </a:solidFill>
                  </a:tcPr>
                </a:tc>
                <a:tc gridSpan="2">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University Teacher Preparation Programs</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BE3"/>
                    </a:solidFill>
                  </a:tcPr>
                </a:tc>
                <a:tc hMerge="1">
                  <a:txBody>
                    <a:bodyPr/>
                    <a:lstStyle/>
                    <a:p>
                      <a:endParaRPr lang="en-US"/>
                    </a:p>
                  </a:txBody>
                  <a:tcPr/>
                </a:tc>
                <a:tc rowSpan="2">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Alternative Pathways</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BE3"/>
                    </a:solidFill>
                  </a:tcPr>
                </a:tc>
                <a:tc rowSpan="2">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Total Newly Licensed Teachers</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8C8"/>
                    </a:solidFill>
                  </a:tcPr>
                </a:tc>
                <a:extLst>
                  <a:ext uri="{0D108BD9-81ED-4DB2-BD59-A6C34878D82A}">
                    <a16:rowId xmlns:a16="http://schemas.microsoft.com/office/drawing/2014/main" val="2262486606"/>
                  </a:ext>
                </a:extLst>
              </a:tr>
              <a:tr h="419983">
                <a:tc vMerge="1">
                  <a:txBody>
                    <a:bodyPr/>
                    <a:lstStyle/>
                    <a:p>
                      <a:endParaRPr lang="en-US"/>
                    </a:p>
                  </a:txBody>
                  <a:tcPr/>
                </a:tc>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In Ohio</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BE3"/>
                    </a:solidFill>
                  </a:tcPr>
                </a:tc>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Out of State</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BE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84625148"/>
                  </a:ext>
                </a:extLst>
              </a:tr>
              <a:tr h="387929">
                <a:tc>
                  <a:txBody>
                    <a:bodyPr/>
                    <a:lstStyle/>
                    <a:p>
                      <a:pPr algn="ctr">
                        <a:lnSpc>
                          <a:spcPct val="107000"/>
                        </a:lnSpc>
                        <a:spcAft>
                          <a:spcPts val="800"/>
                        </a:spcAft>
                      </a:pPr>
                      <a:r>
                        <a:rPr lang="en-US" sz="2400" b="1">
                          <a:effectLst/>
                          <a:latin typeface="arial narrow"/>
                          <a:ea typeface="Calibri" panose="020F0502020204030204" pitchFamily="34" charset="0"/>
                          <a:cs typeface="Calibri"/>
                        </a:rPr>
                        <a:t>2012</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3,969</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9E9"/>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471</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FD3"/>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261</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EF"/>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4,701</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EF"/>
                    </a:solidFill>
                  </a:tcPr>
                </a:tc>
                <a:extLst>
                  <a:ext uri="{0D108BD9-81ED-4DB2-BD59-A6C34878D82A}">
                    <a16:rowId xmlns:a16="http://schemas.microsoft.com/office/drawing/2014/main" val="2052943945"/>
                  </a:ext>
                </a:extLst>
              </a:tr>
              <a:tr h="387929">
                <a:tc>
                  <a:txBody>
                    <a:bodyPr/>
                    <a:lstStyle/>
                    <a:p>
                      <a:pPr algn="ctr">
                        <a:lnSpc>
                          <a:spcPct val="107000"/>
                        </a:lnSpc>
                        <a:spcAft>
                          <a:spcPts val="800"/>
                        </a:spcAft>
                      </a:pPr>
                      <a:r>
                        <a:rPr lang="en-US" sz="2400" b="1">
                          <a:effectLst/>
                          <a:latin typeface="arial narrow"/>
                          <a:ea typeface="Calibri" panose="020F0502020204030204" pitchFamily="34" charset="0"/>
                          <a:cs typeface="Calibri"/>
                        </a:rPr>
                        <a:t>2013</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6,414</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892</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AA3C"/>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328</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E8C4"/>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7,634</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9206"/>
                    </a:solidFill>
                  </a:tcPr>
                </a:tc>
                <a:extLst>
                  <a:ext uri="{0D108BD9-81ED-4DB2-BD59-A6C34878D82A}">
                    <a16:rowId xmlns:a16="http://schemas.microsoft.com/office/drawing/2014/main" val="4132163698"/>
                  </a:ext>
                </a:extLst>
              </a:tr>
              <a:tr h="387929">
                <a:tc>
                  <a:txBody>
                    <a:bodyPr/>
                    <a:lstStyle/>
                    <a:p>
                      <a:pPr algn="ctr">
                        <a:lnSpc>
                          <a:spcPct val="107000"/>
                        </a:lnSpc>
                        <a:spcAft>
                          <a:spcPts val="800"/>
                        </a:spcAft>
                      </a:pPr>
                      <a:r>
                        <a:rPr lang="en-US" sz="2400" b="1">
                          <a:effectLst/>
                          <a:latin typeface="arial narrow"/>
                          <a:ea typeface="Calibri" panose="020F0502020204030204" pitchFamily="34" charset="0"/>
                          <a:cs typeface="Calibri"/>
                        </a:rPr>
                        <a:t>2014</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6,263</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960F"/>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1,058</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385</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D79F"/>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7,706</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extLst>
                  <a:ext uri="{0D108BD9-81ED-4DB2-BD59-A6C34878D82A}">
                    <a16:rowId xmlns:a16="http://schemas.microsoft.com/office/drawing/2014/main" val="613598801"/>
                  </a:ext>
                </a:extLst>
              </a:tr>
              <a:tr h="387929">
                <a:tc>
                  <a:txBody>
                    <a:bodyPr/>
                    <a:lstStyle/>
                    <a:p>
                      <a:pPr algn="ctr">
                        <a:lnSpc>
                          <a:spcPct val="107000"/>
                        </a:lnSpc>
                        <a:spcAft>
                          <a:spcPts val="800"/>
                        </a:spcAft>
                      </a:pPr>
                      <a:r>
                        <a:rPr lang="en-US" sz="2400" b="1">
                          <a:effectLst/>
                          <a:latin typeface="arial narrow"/>
                          <a:ea typeface="Calibri" panose="020F0502020204030204" pitchFamily="34" charset="0"/>
                          <a:cs typeface="Calibri"/>
                        </a:rPr>
                        <a:t>2015</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5,505</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B757"/>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955</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A026"/>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489</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B95B"/>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6,949</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AB3D"/>
                    </a:solidFill>
                  </a:tcPr>
                </a:tc>
                <a:extLst>
                  <a:ext uri="{0D108BD9-81ED-4DB2-BD59-A6C34878D82A}">
                    <a16:rowId xmlns:a16="http://schemas.microsoft.com/office/drawing/2014/main" val="2956026749"/>
                  </a:ext>
                </a:extLst>
              </a:tr>
              <a:tr h="387929">
                <a:tc>
                  <a:txBody>
                    <a:bodyPr/>
                    <a:lstStyle/>
                    <a:p>
                      <a:pPr algn="ctr">
                        <a:lnSpc>
                          <a:spcPct val="107000"/>
                        </a:lnSpc>
                        <a:spcAft>
                          <a:spcPts val="800"/>
                        </a:spcAft>
                      </a:pPr>
                      <a:r>
                        <a:rPr lang="en-US" sz="2400" b="1">
                          <a:effectLst/>
                          <a:latin typeface="arial narrow"/>
                          <a:ea typeface="Calibri" panose="020F0502020204030204" pitchFamily="34" charset="0"/>
                          <a:cs typeface="Calibri"/>
                        </a:rPr>
                        <a:t>2016</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5,116</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C77C"/>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895</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AA3B"/>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617</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9308"/>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6,628</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B656"/>
                    </a:solidFill>
                  </a:tcPr>
                </a:tc>
                <a:extLst>
                  <a:ext uri="{0D108BD9-81ED-4DB2-BD59-A6C34878D82A}">
                    <a16:rowId xmlns:a16="http://schemas.microsoft.com/office/drawing/2014/main" val="4103894533"/>
                  </a:ext>
                </a:extLst>
              </a:tr>
              <a:tr h="387929">
                <a:tc>
                  <a:txBody>
                    <a:bodyPr/>
                    <a:lstStyle/>
                    <a:p>
                      <a:pPr algn="ctr">
                        <a:lnSpc>
                          <a:spcPct val="107000"/>
                        </a:lnSpc>
                        <a:spcAft>
                          <a:spcPts val="800"/>
                        </a:spcAft>
                      </a:pPr>
                      <a:r>
                        <a:rPr lang="en-US" sz="2400" b="1">
                          <a:effectLst/>
                          <a:latin typeface="arial narrow"/>
                          <a:ea typeface="Calibri" panose="020F0502020204030204" pitchFamily="34" charset="0"/>
                          <a:cs typeface="Calibri"/>
                        </a:rPr>
                        <a:t>2017</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4,667</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BA7"/>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727</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C577"/>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478</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BC63"/>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5,872</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D192"/>
                    </a:solidFill>
                  </a:tcPr>
                </a:tc>
                <a:extLst>
                  <a:ext uri="{0D108BD9-81ED-4DB2-BD59-A6C34878D82A}">
                    <a16:rowId xmlns:a16="http://schemas.microsoft.com/office/drawing/2014/main" val="2033980735"/>
                  </a:ext>
                </a:extLst>
              </a:tr>
              <a:tr h="387929">
                <a:tc>
                  <a:txBody>
                    <a:bodyPr/>
                    <a:lstStyle/>
                    <a:p>
                      <a:pPr algn="ctr">
                        <a:lnSpc>
                          <a:spcPct val="107000"/>
                        </a:lnSpc>
                        <a:spcAft>
                          <a:spcPts val="800"/>
                        </a:spcAft>
                      </a:pPr>
                      <a:r>
                        <a:rPr lang="en-US" sz="2400" b="1">
                          <a:effectLst/>
                          <a:latin typeface="arial narrow"/>
                          <a:ea typeface="Calibri" panose="020F0502020204030204" pitchFamily="34" charset="0"/>
                          <a:cs typeface="Calibri"/>
                        </a:rPr>
                        <a:t>2018</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4,397</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6C0"/>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603</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9A4"/>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500</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B554"/>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5,500</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DFB0"/>
                    </a:solidFill>
                  </a:tcPr>
                </a:tc>
                <a:extLst>
                  <a:ext uri="{0D108BD9-81ED-4DB2-BD59-A6C34878D82A}">
                    <a16:rowId xmlns:a16="http://schemas.microsoft.com/office/drawing/2014/main" val="1481494946"/>
                  </a:ext>
                </a:extLst>
              </a:tr>
              <a:tr h="387929">
                <a:tc>
                  <a:txBody>
                    <a:bodyPr/>
                    <a:lstStyle/>
                    <a:p>
                      <a:pPr algn="ctr">
                        <a:lnSpc>
                          <a:spcPct val="107000"/>
                        </a:lnSpc>
                        <a:spcAft>
                          <a:spcPts val="800"/>
                        </a:spcAft>
                      </a:pPr>
                      <a:r>
                        <a:rPr lang="en-US" sz="2400" b="1">
                          <a:effectLst/>
                          <a:latin typeface="arial narrow"/>
                          <a:ea typeface="Calibri" panose="020F0502020204030204" pitchFamily="34" charset="0"/>
                          <a:cs typeface="Calibri"/>
                        </a:rPr>
                        <a:t>2019</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4,228</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ED1"/>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573</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DEAF"/>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533</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AC3F"/>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5,334</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E5BD"/>
                    </a:solidFill>
                  </a:tcPr>
                </a:tc>
                <a:extLst>
                  <a:ext uri="{0D108BD9-81ED-4DB2-BD59-A6C34878D82A}">
                    <a16:rowId xmlns:a16="http://schemas.microsoft.com/office/drawing/2014/main" val="3940884804"/>
                  </a:ext>
                </a:extLst>
              </a:tr>
              <a:tr h="387929">
                <a:tc>
                  <a:txBody>
                    <a:bodyPr/>
                    <a:lstStyle/>
                    <a:p>
                      <a:pPr algn="ctr">
                        <a:lnSpc>
                          <a:spcPct val="107000"/>
                        </a:lnSpc>
                        <a:spcAft>
                          <a:spcPts val="800"/>
                        </a:spcAft>
                      </a:pPr>
                      <a:r>
                        <a:rPr lang="en-US" sz="2400" b="1">
                          <a:effectLst/>
                          <a:latin typeface="arial narrow"/>
                          <a:ea typeface="Calibri" panose="020F0502020204030204" pitchFamily="34" charset="0"/>
                          <a:cs typeface="Calibri"/>
                        </a:rPr>
                        <a:t>2020</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4,274</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CCC"/>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572</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DEAF"/>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611</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950C"/>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5,457</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0B3"/>
                    </a:solidFill>
                  </a:tcPr>
                </a:tc>
                <a:extLst>
                  <a:ext uri="{0D108BD9-81ED-4DB2-BD59-A6C34878D82A}">
                    <a16:rowId xmlns:a16="http://schemas.microsoft.com/office/drawing/2014/main" val="2176135503"/>
                  </a:ext>
                </a:extLst>
              </a:tr>
              <a:tr h="387929">
                <a:tc>
                  <a:txBody>
                    <a:bodyPr/>
                    <a:lstStyle/>
                    <a:p>
                      <a:pPr algn="ctr">
                        <a:lnSpc>
                          <a:spcPct val="107000"/>
                        </a:lnSpc>
                        <a:spcAft>
                          <a:spcPts val="800"/>
                        </a:spcAft>
                      </a:pPr>
                      <a:r>
                        <a:rPr lang="en-US" sz="2400" b="1">
                          <a:effectLst/>
                          <a:latin typeface="arial narrow"/>
                          <a:ea typeface="Calibri" panose="020F0502020204030204" pitchFamily="34" charset="0"/>
                          <a:cs typeface="Calibri"/>
                        </a:rPr>
                        <a:t>2021</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4,530</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1B4"/>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393</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EF"/>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465</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C06B"/>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5,388</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3B9"/>
                    </a:solidFill>
                  </a:tcPr>
                </a:tc>
                <a:extLst>
                  <a:ext uri="{0D108BD9-81ED-4DB2-BD59-A6C34878D82A}">
                    <a16:rowId xmlns:a16="http://schemas.microsoft.com/office/drawing/2014/main" val="3703366180"/>
                  </a:ext>
                </a:extLst>
              </a:tr>
              <a:tr h="387929">
                <a:tc>
                  <a:txBody>
                    <a:bodyPr/>
                    <a:lstStyle/>
                    <a:p>
                      <a:pPr algn="ctr">
                        <a:lnSpc>
                          <a:spcPct val="107000"/>
                        </a:lnSpc>
                        <a:spcAft>
                          <a:spcPts val="800"/>
                        </a:spcAft>
                      </a:pPr>
                      <a:r>
                        <a:rPr lang="en-US" sz="2400" b="1">
                          <a:effectLst/>
                          <a:latin typeface="arial narrow"/>
                          <a:ea typeface="Calibri" panose="020F0502020204030204" pitchFamily="34" charset="0"/>
                          <a:cs typeface="Calibri"/>
                        </a:rPr>
                        <a:t>2022</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3,903</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EF"/>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468</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FD5"/>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629</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5,000</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1D8"/>
                    </a:solidFill>
                  </a:tcPr>
                </a:tc>
                <a:extLst>
                  <a:ext uri="{0D108BD9-81ED-4DB2-BD59-A6C34878D82A}">
                    <a16:rowId xmlns:a16="http://schemas.microsoft.com/office/drawing/2014/main" val="228559834"/>
                  </a:ext>
                </a:extLst>
              </a:tr>
            </a:tbl>
          </a:graphicData>
        </a:graphic>
      </p:graphicFrame>
    </p:spTree>
    <p:extLst>
      <p:ext uri="{BB962C8B-B14F-4D97-AF65-F5344CB8AC3E}">
        <p14:creationId xmlns:p14="http://schemas.microsoft.com/office/powerpoint/2010/main" val="369298382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889AE-9835-5746-4FE7-A838923BB174}"/>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2" name="Title 1">
            <a:extLst>
              <a:ext uri="{FF2B5EF4-FFF2-40B4-BE49-F238E27FC236}">
                <a16:creationId xmlns:a16="http://schemas.microsoft.com/office/drawing/2014/main" id="{EFBE7F8D-1B1D-4698-8FAD-AF16293C3415}"/>
              </a:ext>
            </a:extLst>
          </p:cNvPr>
          <p:cNvSpPr>
            <a:spLocks noGrp="1"/>
          </p:cNvSpPr>
          <p:nvPr>
            <p:ph type="title"/>
          </p:nvPr>
        </p:nvSpPr>
        <p:spPr>
          <a:xfrm>
            <a:off x="900149" y="438913"/>
            <a:ext cx="12613240" cy="1231106"/>
          </a:xfrm>
        </p:spPr>
        <p:txBody>
          <a:bodyPr/>
          <a:lstStyle/>
          <a:p>
            <a:r>
              <a:rPr lang="en-US" sz="4000"/>
              <a:t>Relatively Stable Statewide Annual Attrition Rate for Teachers Since 2016</a:t>
            </a:r>
          </a:p>
        </p:txBody>
      </p:sp>
      <p:graphicFrame>
        <p:nvGraphicFramePr>
          <p:cNvPr id="3" name="Table 2">
            <a:extLst>
              <a:ext uri="{FF2B5EF4-FFF2-40B4-BE49-F238E27FC236}">
                <a16:creationId xmlns:a16="http://schemas.microsoft.com/office/drawing/2014/main" id="{4D819A94-C547-DE12-29AE-29764115636E}"/>
              </a:ext>
            </a:extLst>
          </p:cNvPr>
          <p:cNvGraphicFramePr>
            <a:graphicFrameLocks noGrp="1"/>
          </p:cNvGraphicFramePr>
          <p:nvPr/>
        </p:nvGraphicFramePr>
        <p:xfrm>
          <a:off x="3066274" y="1673980"/>
          <a:ext cx="8497849" cy="4881641"/>
        </p:xfrm>
        <a:graphic>
          <a:graphicData uri="http://schemas.openxmlformats.org/drawingml/2006/table">
            <a:tbl>
              <a:tblPr firstRow="1" firstCol="1" bandRow="1"/>
              <a:tblGrid>
                <a:gridCol w="2176984">
                  <a:extLst>
                    <a:ext uri="{9D8B030D-6E8A-4147-A177-3AD203B41FA5}">
                      <a16:colId xmlns:a16="http://schemas.microsoft.com/office/drawing/2014/main" val="3411415593"/>
                    </a:ext>
                  </a:extLst>
                </a:gridCol>
                <a:gridCol w="3134443">
                  <a:extLst>
                    <a:ext uri="{9D8B030D-6E8A-4147-A177-3AD203B41FA5}">
                      <a16:colId xmlns:a16="http://schemas.microsoft.com/office/drawing/2014/main" val="547485233"/>
                    </a:ext>
                  </a:extLst>
                </a:gridCol>
                <a:gridCol w="3186422">
                  <a:extLst>
                    <a:ext uri="{9D8B030D-6E8A-4147-A177-3AD203B41FA5}">
                      <a16:colId xmlns:a16="http://schemas.microsoft.com/office/drawing/2014/main" val="3637057564"/>
                    </a:ext>
                  </a:extLst>
                </a:gridCol>
              </a:tblGrid>
              <a:tr h="498881">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School Year</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BE3"/>
                    </a:solidFill>
                  </a:tcPr>
                </a:tc>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Exiting Teachers</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BE3"/>
                    </a:solidFill>
                  </a:tcPr>
                </a:tc>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Attrition Rate</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BE3"/>
                    </a:solidFill>
                  </a:tcPr>
                </a:tc>
                <a:extLst>
                  <a:ext uri="{0D108BD9-81ED-4DB2-BD59-A6C34878D82A}">
                    <a16:rowId xmlns:a16="http://schemas.microsoft.com/office/drawing/2014/main" val="2971895867"/>
                  </a:ext>
                </a:extLst>
              </a:tr>
              <a:tr h="438276">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2012</a:t>
                      </a:r>
                      <a:endParaRPr lang="en-US" sz="24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9,239</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8.2%</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D69D"/>
                    </a:solidFill>
                  </a:tcPr>
                </a:tc>
                <a:extLst>
                  <a:ext uri="{0D108BD9-81ED-4DB2-BD59-A6C34878D82A}">
                    <a16:rowId xmlns:a16="http://schemas.microsoft.com/office/drawing/2014/main" val="3934926110"/>
                  </a:ext>
                </a:extLst>
              </a:tr>
              <a:tr h="438276">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2013</a:t>
                      </a:r>
                      <a:endParaRPr lang="en-US" sz="24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9,805</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8.9%</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C980"/>
                    </a:solidFill>
                  </a:tcPr>
                </a:tc>
                <a:extLst>
                  <a:ext uri="{0D108BD9-81ED-4DB2-BD59-A6C34878D82A}">
                    <a16:rowId xmlns:a16="http://schemas.microsoft.com/office/drawing/2014/main" val="196383856"/>
                  </a:ext>
                </a:extLst>
              </a:tr>
              <a:tr h="438276">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2014</a:t>
                      </a:r>
                      <a:endParaRPr lang="en-US" sz="24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13,317</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12.0%</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extLst>
                  <a:ext uri="{0D108BD9-81ED-4DB2-BD59-A6C34878D82A}">
                    <a16:rowId xmlns:a16="http://schemas.microsoft.com/office/drawing/2014/main" val="415253319"/>
                  </a:ext>
                </a:extLst>
              </a:tr>
              <a:tr h="438276">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2015</a:t>
                      </a:r>
                      <a:endParaRPr lang="en-US" sz="24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10,034</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9.3%</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C270"/>
                    </a:solidFill>
                  </a:tcPr>
                </a:tc>
                <a:extLst>
                  <a:ext uri="{0D108BD9-81ED-4DB2-BD59-A6C34878D82A}">
                    <a16:rowId xmlns:a16="http://schemas.microsoft.com/office/drawing/2014/main" val="2211497906"/>
                  </a:ext>
                </a:extLst>
              </a:tr>
              <a:tr h="438276">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2016</a:t>
                      </a:r>
                      <a:endParaRPr lang="en-US" sz="24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7,355</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6.8%</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0D7"/>
                    </a:solidFill>
                  </a:tcPr>
                </a:tc>
                <a:extLst>
                  <a:ext uri="{0D108BD9-81ED-4DB2-BD59-A6C34878D82A}">
                    <a16:rowId xmlns:a16="http://schemas.microsoft.com/office/drawing/2014/main" val="1739117898"/>
                  </a:ext>
                </a:extLst>
              </a:tr>
              <a:tr h="438276">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2017</a:t>
                      </a:r>
                      <a:endParaRPr lang="en-US" sz="24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7,988</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7.3%</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7C2"/>
                    </a:solidFill>
                  </a:tcPr>
                </a:tc>
                <a:extLst>
                  <a:ext uri="{0D108BD9-81ED-4DB2-BD59-A6C34878D82A}">
                    <a16:rowId xmlns:a16="http://schemas.microsoft.com/office/drawing/2014/main" val="3072735845"/>
                  </a:ext>
                </a:extLst>
              </a:tr>
              <a:tr h="438276">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2018</a:t>
                      </a:r>
                      <a:endParaRPr lang="en-US" sz="24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7,382</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6.7%</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2DB"/>
                    </a:solidFill>
                  </a:tcPr>
                </a:tc>
                <a:extLst>
                  <a:ext uri="{0D108BD9-81ED-4DB2-BD59-A6C34878D82A}">
                    <a16:rowId xmlns:a16="http://schemas.microsoft.com/office/drawing/2014/main" val="2552205451"/>
                  </a:ext>
                </a:extLst>
              </a:tr>
              <a:tr h="438276">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2019</a:t>
                      </a:r>
                      <a:endParaRPr lang="en-US" sz="24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8,224</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7.4%</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E5BE"/>
                    </a:solidFill>
                  </a:tcPr>
                </a:tc>
                <a:extLst>
                  <a:ext uri="{0D108BD9-81ED-4DB2-BD59-A6C34878D82A}">
                    <a16:rowId xmlns:a16="http://schemas.microsoft.com/office/drawing/2014/main" val="3209335952"/>
                  </a:ext>
                </a:extLst>
              </a:tr>
              <a:tr h="438276">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2020</a:t>
                      </a:r>
                      <a:endParaRPr lang="en-US" sz="24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6,864</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6.2%</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EF"/>
                    </a:solidFill>
                  </a:tcPr>
                </a:tc>
                <a:extLst>
                  <a:ext uri="{0D108BD9-81ED-4DB2-BD59-A6C34878D82A}">
                    <a16:rowId xmlns:a16="http://schemas.microsoft.com/office/drawing/2014/main" val="4022339331"/>
                  </a:ext>
                </a:extLst>
              </a:tr>
              <a:tr h="438276">
                <a:tc>
                  <a:txBody>
                    <a:bodyPr/>
                    <a:lstStyle/>
                    <a:p>
                      <a:pPr algn="ctr">
                        <a:lnSpc>
                          <a:spcPct val="107000"/>
                        </a:lnSpc>
                        <a:spcAft>
                          <a:spcPts val="800"/>
                        </a:spcAft>
                      </a:pPr>
                      <a:r>
                        <a:rPr lang="en-US" sz="2400" b="1">
                          <a:solidFill>
                            <a:srgbClr val="000000"/>
                          </a:solidFill>
                          <a:effectLst/>
                          <a:latin typeface="arial narrow"/>
                          <a:ea typeface="Calibri" panose="020F0502020204030204" pitchFamily="34" charset="0"/>
                          <a:cs typeface="Calibri"/>
                        </a:rPr>
                        <a:t>2021*</a:t>
                      </a:r>
                      <a:endParaRPr lang="en-US" sz="24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9,148</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400">
                          <a:solidFill>
                            <a:srgbClr val="000000"/>
                          </a:solidFill>
                          <a:effectLst/>
                          <a:latin typeface="arial narrow"/>
                          <a:ea typeface="Calibri" panose="020F0502020204030204" pitchFamily="34" charset="0"/>
                          <a:cs typeface="Calibri"/>
                        </a:rPr>
                        <a:t>8.3%</a:t>
                      </a:r>
                      <a:endParaRPr lang="en-US" sz="24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D499"/>
                    </a:solidFill>
                  </a:tcPr>
                </a:tc>
                <a:extLst>
                  <a:ext uri="{0D108BD9-81ED-4DB2-BD59-A6C34878D82A}">
                    <a16:rowId xmlns:a16="http://schemas.microsoft.com/office/drawing/2014/main" val="1115164318"/>
                  </a:ext>
                </a:extLst>
              </a:tr>
            </a:tbl>
          </a:graphicData>
        </a:graphic>
      </p:graphicFrame>
      <p:sp>
        <p:nvSpPr>
          <p:cNvPr id="6" name="TextBox 5">
            <a:extLst>
              <a:ext uri="{FF2B5EF4-FFF2-40B4-BE49-F238E27FC236}">
                <a16:creationId xmlns:a16="http://schemas.microsoft.com/office/drawing/2014/main" id="{D61E0127-FEAF-918A-F189-D6417C8F3A07}"/>
              </a:ext>
            </a:extLst>
          </p:cNvPr>
          <p:cNvSpPr txBox="1"/>
          <p:nvPr/>
        </p:nvSpPr>
        <p:spPr>
          <a:xfrm>
            <a:off x="1794967" y="6646151"/>
            <a:ext cx="11040467" cy="941796"/>
          </a:xfrm>
          <a:prstGeom prst="rect">
            <a:avLst/>
          </a:prstGeom>
          <a:noFill/>
        </p:spPr>
        <p:txBody>
          <a:bodyPr wrap="square" lIns="109728" tIns="54864" rIns="109728" bIns="54864" rtlCol="0" anchor="t">
            <a:spAutoFit/>
          </a:bodyPr>
          <a:lstStyle/>
          <a:p>
            <a:r>
              <a:rPr lang="en-US" sz="2520">
                <a:latin typeface="Arial"/>
                <a:cs typeface="Arial"/>
              </a:rPr>
              <a:t>*Individuals teaching in the 2020-2021 school year but not in the 2021-2022 school year</a:t>
            </a:r>
            <a:r>
              <a:rPr lang="en-US" sz="2880">
                <a:latin typeface="Arial"/>
                <a:cs typeface="Arial"/>
              </a:rPr>
              <a:t>.</a:t>
            </a:r>
          </a:p>
        </p:txBody>
      </p:sp>
    </p:spTree>
    <p:extLst>
      <p:ext uri="{BB962C8B-B14F-4D97-AF65-F5344CB8AC3E}">
        <p14:creationId xmlns:p14="http://schemas.microsoft.com/office/powerpoint/2010/main" val="202668598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CC676F-6C0E-7BDC-B198-2CE1D66BDE4F}"/>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2" name="Title 1">
            <a:extLst>
              <a:ext uri="{FF2B5EF4-FFF2-40B4-BE49-F238E27FC236}">
                <a16:creationId xmlns:a16="http://schemas.microsoft.com/office/drawing/2014/main" id="{EFBE7F8D-1B1D-4698-8FAD-AF16293C3415}"/>
              </a:ext>
            </a:extLst>
          </p:cNvPr>
          <p:cNvSpPr>
            <a:spLocks noGrp="1"/>
          </p:cNvSpPr>
          <p:nvPr>
            <p:ph type="title"/>
          </p:nvPr>
        </p:nvSpPr>
        <p:spPr>
          <a:xfrm>
            <a:off x="495300" y="198122"/>
            <a:ext cx="13639800" cy="1477328"/>
          </a:xfrm>
        </p:spPr>
        <p:txBody>
          <a:bodyPr/>
          <a:lstStyle/>
          <a:p>
            <a:r>
              <a:rPr lang="en-US" sz="4800"/>
              <a:t>Statewide Student-to-Teacher Ratios  Decreased Over the Past Decade</a:t>
            </a:r>
          </a:p>
        </p:txBody>
      </p:sp>
      <p:graphicFrame>
        <p:nvGraphicFramePr>
          <p:cNvPr id="6" name="Table 5">
            <a:extLst>
              <a:ext uri="{FF2B5EF4-FFF2-40B4-BE49-F238E27FC236}">
                <a16:creationId xmlns:a16="http://schemas.microsoft.com/office/drawing/2014/main" id="{7A99308A-8B78-3E96-923A-0AB9F15CD06A}"/>
              </a:ext>
            </a:extLst>
          </p:cNvPr>
          <p:cNvGraphicFramePr>
            <a:graphicFrameLocks noGrp="1"/>
          </p:cNvGraphicFramePr>
          <p:nvPr/>
        </p:nvGraphicFramePr>
        <p:xfrm>
          <a:off x="1140030" y="1626920"/>
          <a:ext cx="12448731" cy="5477402"/>
        </p:xfrm>
        <a:graphic>
          <a:graphicData uri="http://schemas.openxmlformats.org/drawingml/2006/table">
            <a:tbl>
              <a:tblPr firstRow="1" firstCol="1" bandRow="1"/>
              <a:tblGrid>
                <a:gridCol w="1243394">
                  <a:extLst>
                    <a:ext uri="{9D8B030D-6E8A-4147-A177-3AD203B41FA5}">
                      <a16:colId xmlns:a16="http://schemas.microsoft.com/office/drawing/2014/main" val="2345131613"/>
                    </a:ext>
                  </a:extLst>
                </a:gridCol>
                <a:gridCol w="1396229">
                  <a:extLst>
                    <a:ext uri="{9D8B030D-6E8A-4147-A177-3AD203B41FA5}">
                      <a16:colId xmlns:a16="http://schemas.microsoft.com/office/drawing/2014/main" val="1959593473"/>
                    </a:ext>
                  </a:extLst>
                </a:gridCol>
                <a:gridCol w="1526388">
                  <a:extLst>
                    <a:ext uri="{9D8B030D-6E8A-4147-A177-3AD203B41FA5}">
                      <a16:colId xmlns:a16="http://schemas.microsoft.com/office/drawing/2014/main" val="2839094692"/>
                    </a:ext>
                  </a:extLst>
                </a:gridCol>
                <a:gridCol w="2165340">
                  <a:extLst>
                    <a:ext uri="{9D8B030D-6E8A-4147-A177-3AD203B41FA5}">
                      <a16:colId xmlns:a16="http://schemas.microsoft.com/office/drawing/2014/main" val="2034542615"/>
                    </a:ext>
                  </a:extLst>
                </a:gridCol>
                <a:gridCol w="2189005">
                  <a:extLst>
                    <a:ext uri="{9D8B030D-6E8A-4147-A177-3AD203B41FA5}">
                      <a16:colId xmlns:a16="http://schemas.microsoft.com/office/drawing/2014/main" val="2934651137"/>
                    </a:ext>
                  </a:extLst>
                </a:gridCol>
                <a:gridCol w="2023351">
                  <a:extLst>
                    <a:ext uri="{9D8B030D-6E8A-4147-A177-3AD203B41FA5}">
                      <a16:colId xmlns:a16="http://schemas.microsoft.com/office/drawing/2014/main" val="2394453877"/>
                    </a:ext>
                  </a:extLst>
                </a:gridCol>
                <a:gridCol w="1905024">
                  <a:extLst>
                    <a:ext uri="{9D8B030D-6E8A-4147-A177-3AD203B41FA5}">
                      <a16:colId xmlns:a16="http://schemas.microsoft.com/office/drawing/2014/main" val="2048496836"/>
                    </a:ext>
                  </a:extLst>
                </a:gridCol>
              </a:tblGrid>
              <a:tr h="1223878">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School Year</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BE3"/>
                    </a:solidFill>
                  </a:tcPr>
                </a:tc>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Student FTE</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BE3"/>
                    </a:solidFill>
                  </a:tcPr>
                </a:tc>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Teacher FTE</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BE3"/>
                    </a:solidFill>
                  </a:tcPr>
                </a:tc>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Student to Teacher Ratio</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BE3"/>
                    </a:solidFill>
                  </a:tcPr>
                </a:tc>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Students with Disabilities FTE</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8C8"/>
                    </a:solidFill>
                  </a:tcPr>
                </a:tc>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Intervention Specialist FTE</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8C8"/>
                    </a:solidFill>
                  </a:tcPr>
                </a:tc>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Students with Disabilities to Teacher Ratio</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8C8"/>
                    </a:solidFill>
                  </a:tcPr>
                </a:tc>
                <a:extLst>
                  <a:ext uri="{0D108BD9-81ED-4DB2-BD59-A6C34878D82A}">
                    <a16:rowId xmlns:a16="http://schemas.microsoft.com/office/drawing/2014/main" val="254910003"/>
                  </a:ext>
                </a:extLst>
              </a:tr>
              <a:tr h="386684">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2012</a:t>
                      </a:r>
                      <a:endParaRPr lang="en-US" sz="22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1,762,752</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113,197</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15.6</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C16D"/>
                    </a:solidFill>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268,681</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6,563</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40.9</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extLst>
                  <a:ext uri="{0D108BD9-81ED-4DB2-BD59-A6C34878D82A}">
                    <a16:rowId xmlns:a16="http://schemas.microsoft.com/office/drawing/2014/main" val="1576072656"/>
                  </a:ext>
                </a:extLst>
              </a:tr>
              <a:tr h="386684">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2013</a:t>
                      </a:r>
                      <a:endParaRPr lang="en-US" sz="22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1,747,172</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111,717</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15.6</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C16D"/>
                    </a:solidFill>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262,477</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7,355</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35.7</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AD43"/>
                    </a:solidFill>
                  </a:tcPr>
                </a:tc>
                <a:extLst>
                  <a:ext uri="{0D108BD9-81ED-4DB2-BD59-A6C34878D82A}">
                    <a16:rowId xmlns:a16="http://schemas.microsoft.com/office/drawing/2014/main" val="2400357394"/>
                  </a:ext>
                </a:extLst>
              </a:tr>
              <a:tr h="386684">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2014</a:t>
                      </a:r>
                      <a:endParaRPr lang="en-US" sz="22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1,732,830</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113,012</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15.3</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DEAE"/>
                    </a:solidFill>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260,873</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7,873</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33.1</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BC64"/>
                    </a:solidFill>
                  </a:tcPr>
                </a:tc>
                <a:extLst>
                  <a:ext uri="{0D108BD9-81ED-4DB2-BD59-A6C34878D82A}">
                    <a16:rowId xmlns:a16="http://schemas.microsoft.com/office/drawing/2014/main" val="3653639122"/>
                  </a:ext>
                </a:extLst>
              </a:tr>
              <a:tr h="386684">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2015</a:t>
                      </a:r>
                      <a:endParaRPr lang="en-US" sz="22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1,739,120</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108,244</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16.1</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256,951</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8,287</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31.0</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C87E"/>
                    </a:solidFill>
                  </a:tcPr>
                </a:tc>
                <a:extLst>
                  <a:ext uri="{0D108BD9-81ED-4DB2-BD59-A6C34878D82A}">
                    <a16:rowId xmlns:a16="http://schemas.microsoft.com/office/drawing/2014/main" val="981588749"/>
                  </a:ext>
                </a:extLst>
              </a:tr>
              <a:tr h="386684">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2016</a:t>
                      </a:r>
                      <a:endParaRPr lang="en-US" sz="22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1,733,906</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109,700</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15.8</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AD42"/>
                    </a:solidFill>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258,719</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9,297</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27.8</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BA7"/>
                    </a:solidFill>
                  </a:tcPr>
                </a:tc>
                <a:extLst>
                  <a:ext uri="{0D108BD9-81ED-4DB2-BD59-A6C34878D82A}">
                    <a16:rowId xmlns:a16="http://schemas.microsoft.com/office/drawing/2014/main" val="232977967"/>
                  </a:ext>
                </a:extLst>
              </a:tr>
              <a:tr h="386684">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2017</a:t>
                      </a:r>
                      <a:endParaRPr lang="en-US" sz="22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1,718,756</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110,248</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15.6</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C16D"/>
                    </a:solidFill>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254,695</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9,988</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25.5</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E8C4"/>
                    </a:solidFill>
                  </a:tcPr>
                </a:tc>
                <a:extLst>
                  <a:ext uri="{0D108BD9-81ED-4DB2-BD59-A6C34878D82A}">
                    <a16:rowId xmlns:a16="http://schemas.microsoft.com/office/drawing/2014/main" val="3822805592"/>
                  </a:ext>
                </a:extLst>
              </a:tr>
              <a:tr h="386684">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2018</a:t>
                      </a:r>
                      <a:endParaRPr lang="en-US" sz="22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1,722,296</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110,556</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15.6</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C16D"/>
                    </a:solidFill>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268,283</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10,615</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25.3</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9C7"/>
                    </a:solidFill>
                  </a:tcPr>
                </a:tc>
                <a:extLst>
                  <a:ext uri="{0D108BD9-81ED-4DB2-BD59-A6C34878D82A}">
                    <a16:rowId xmlns:a16="http://schemas.microsoft.com/office/drawing/2014/main" val="1025471182"/>
                  </a:ext>
                </a:extLst>
              </a:tr>
              <a:tr h="386684">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2019</a:t>
                      </a:r>
                      <a:endParaRPr lang="en-US" sz="22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1,716,312</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111,388</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15.4</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D499"/>
                    </a:solidFill>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272,069</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11,018</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24.7</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DCE"/>
                    </a:solidFill>
                  </a:tcPr>
                </a:tc>
                <a:extLst>
                  <a:ext uri="{0D108BD9-81ED-4DB2-BD59-A6C34878D82A}">
                    <a16:rowId xmlns:a16="http://schemas.microsoft.com/office/drawing/2014/main" val="630004003"/>
                  </a:ext>
                </a:extLst>
              </a:tr>
              <a:tr h="386684">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2020</a:t>
                      </a:r>
                      <a:endParaRPr lang="en-US" sz="22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1,712,788</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110,350</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15.5</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CA83"/>
                    </a:solidFill>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270,589</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11,434</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23.7</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2DB"/>
                    </a:solidFill>
                  </a:tcPr>
                </a:tc>
                <a:extLst>
                  <a:ext uri="{0D108BD9-81ED-4DB2-BD59-A6C34878D82A}">
                    <a16:rowId xmlns:a16="http://schemas.microsoft.com/office/drawing/2014/main" val="607160393"/>
                  </a:ext>
                </a:extLst>
              </a:tr>
              <a:tr h="386684">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2021</a:t>
                      </a:r>
                      <a:endParaRPr lang="en-US" sz="22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1,663,975</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110,882</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15.0</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EF"/>
                    </a:solidFill>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266,816</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11,974</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22.3</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ED"/>
                    </a:solidFill>
                  </a:tcPr>
                </a:tc>
                <a:extLst>
                  <a:ext uri="{0D108BD9-81ED-4DB2-BD59-A6C34878D82A}">
                    <a16:rowId xmlns:a16="http://schemas.microsoft.com/office/drawing/2014/main" val="1711521824"/>
                  </a:ext>
                </a:extLst>
              </a:tr>
              <a:tr h="386684">
                <a:tc>
                  <a:txBody>
                    <a:bodyPr/>
                    <a:lstStyle/>
                    <a:p>
                      <a:pPr algn="ctr">
                        <a:lnSpc>
                          <a:spcPct val="107000"/>
                        </a:lnSpc>
                        <a:spcAft>
                          <a:spcPts val="800"/>
                        </a:spcAft>
                      </a:pPr>
                      <a:r>
                        <a:rPr lang="en-US" sz="2200" b="1">
                          <a:solidFill>
                            <a:srgbClr val="000000"/>
                          </a:solidFill>
                          <a:effectLst/>
                          <a:latin typeface="arial narrow"/>
                          <a:ea typeface="Calibri" panose="020F0502020204030204" pitchFamily="34" charset="0"/>
                          <a:cs typeface="Calibri"/>
                        </a:rPr>
                        <a:t>2022</a:t>
                      </a:r>
                      <a:endParaRPr lang="en-US" sz="2200" b="1">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1,672,198</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110,582</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15.1</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2DA"/>
                    </a:solidFill>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271,003</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12,265</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200">
                          <a:solidFill>
                            <a:srgbClr val="000000"/>
                          </a:solidFill>
                          <a:effectLst/>
                          <a:latin typeface="arial narrow"/>
                          <a:ea typeface="Calibri" panose="020F0502020204030204" pitchFamily="34" charset="0"/>
                          <a:cs typeface="Calibri"/>
                        </a:rPr>
                        <a:t>22.1</a:t>
                      </a:r>
                      <a:endParaRPr lang="en-US" sz="2200">
                        <a:effectLst/>
                        <a:latin typeface="arial narrow"/>
                        <a:ea typeface="Calibri" panose="020F0502020204030204" pitchFamily="34" charset="0"/>
                        <a:cs typeface="Calibri"/>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EF"/>
                    </a:solidFill>
                  </a:tcPr>
                </a:tc>
                <a:extLst>
                  <a:ext uri="{0D108BD9-81ED-4DB2-BD59-A6C34878D82A}">
                    <a16:rowId xmlns:a16="http://schemas.microsoft.com/office/drawing/2014/main" val="3779495669"/>
                  </a:ext>
                </a:extLst>
              </a:tr>
            </a:tbl>
          </a:graphicData>
        </a:graphic>
      </p:graphicFrame>
    </p:spTree>
    <p:extLst>
      <p:ext uri="{BB962C8B-B14F-4D97-AF65-F5344CB8AC3E}">
        <p14:creationId xmlns:p14="http://schemas.microsoft.com/office/powerpoint/2010/main" val="289258481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3D27B-73AE-2693-572A-567B5F82F37E}"/>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sp>
        <p:nvSpPr>
          <p:cNvPr id="2" name="Title 1">
            <a:extLst>
              <a:ext uri="{FF2B5EF4-FFF2-40B4-BE49-F238E27FC236}">
                <a16:creationId xmlns:a16="http://schemas.microsoft.com/office/drawing/2014/main" id="{947E4954-9E4A-3D66-6DDD-3D1A4013D970}"/>
              </a:ext>
            </a:extLst>
          </p:cNvPr>
          <p:cNvSpPr>
            <a:spLocks noGrp="1"/>
          </p:cNvSpPr>
          <p:nvPr>
            <p:ph type="title"/>
          </p:nvPr>
        </p:nvSpPr>
        <p:spPr>
          <a:xfrm>
            <a:off x="731520" y="235823"/>
            <a:ext cx="13167360" cy="1625060"/>
          </a:xfrm>
        </p:spPr>
        <p:txBody>
          <a:bodyPr/>
          <a:lstStyle/>
          <a:p>
            <a:r>
              <a:rPr lang="en-US" sz="5280"/>
              <a:t>Credentialed Teachers Teaching and Working in Schools 2018 – 2022</a:t>
            </a:r>
          </a:p>
        </p:txBody>
      </p:sp>
      <p:sp>
        <p:nvSpPr>
          <p:cNvPr id="4" name="Slide Number Placeholder 3">
            <a:extLst>
              <a:ext uri="{FF2B5EF4-FFF2-40B4-BE49-F238E27FC236}">
                <a16:creationId xmlns:a16="http://schemas.microsoft.com/office/drawing/2014/main" id="{49C22BFD-3865-4317-0B52-8D16518D615C}"/>
              </a:ext>
            </a:extLst>
          </p:cNvPr>
          <p:cNvSpPr>
            <a:spLocks noGrp="1"/>
          </p:cNvSpPr>
          <p:nvPr>
            <p:ph type="sldNum" sz="quarter" idx="12"/>
          </p:nvPr>
        </p:nvSpPr>
        <p:spPr/>
        <p:txBody>
          <a:bodyPr/>
          <a:lstStyle/>
          <a:p>
            <a:fld id="{6BA907D1-9C08-47F3-B047-6197268ACA7D}" type="slidenum">
              <a:rPr lang="en-US" smtClean="0"/>
              <a:pPr/>
              <a:t>49</a:t>
            </a:fld>
            <a:endParaRPr lang="en-US"/>
          </a:p>
        </p:txBody>
      </p:sp>
      <p:graphicFrame>
        <p:nvGraphicFramePr>
          <p:cNvPr id="5" name="Chart 4">
            <a:extLst>
              <a:ext uri="{FF2B5EF4-FFF2-40B4-BE49-F238E27FC236}">
                <a16:creationId xmlns:a16="http://schemas.microsoft.com/office/drawing/2014/main" id="{12EBF175-A732-1294-46A1-AAA643F9FCD8}"/>
              </a:ext>
            </a:extLst>
          </p:cNvPr>
          <p:cNvGraphicFramePr>
            <a:graphicFrameLocks/>
          </p:cNvGraphicFramePr>
          <p:nvPr/>
        </p:nvGraphicFramePr>
        <p:xfrm>
          <a:off x="2325189" y="2087680"/>
          <a:ext cx="10450286" cy="51883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304084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913A-2135-0F6C-272E-FEA34BE343A0}"/>
              </a:ext>
            </a:extLst>
          </p:cNvPr>
          <p:cNvSpPr>
            <a:spLocks noGrp="1"/>
          </p:cNvSpPr>
          <p:nvPr>
            <p:ph type="title"/>
          </p:nvPr>
        </p:nvSpPr>
        <p:spPr/>
        <p:txBody>
          <a:bodyPr/>
          <a:lstStyle/>
          <a:p>
            <a:r>
              <a:rPr lang="en-US" b="0" i="0">
                <a:effectLst/>
                <a:latin typeface="Arial" panose="020B0604020202020204" pitchFamily="34" charset="0"/>
                <a:cs typeface="Arial" panose="020B0604020202020204" pitchFamily="34" charset="0"/>
              </a:rPr>
              <a:t>OAE </a:t>
            </a:r>
            <a:r>
              <a:rPr lang="en-US" b="0" i="0" dirty="0">
                <a:effectLst/>
                <a:latin typeface="Arial" panose="020B0604020202020204" pitchFamily="34" charset="0"/>
                <a:cs typeface="Arial" panose="020B0604020202020204" pitchFamily="34" charset="0"/>
              </a:rPr>
              <a:t>Results Analyzer</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4E3C0A6-BBA2-CD53-9FC9-768302D56524}"/>
              </a:ext>
            </a:extLst>
          </p:cNvPr>
          <p:cNvSpPr>
            <a:spLocks noGrp="1"/>
          </p:cNvSpPr>
          <p:nvPr>
            <p:ph idx="1"/>
          </p:nvPr>
        </p:nvSpPr>
        <p:spPr>
          <a:xfrm>
            <a:off x="731520" y="1239521"/>
            <a:ext cx="13167360" cy="6217920"/>
          </a:xfrm>
        </p:spPr>
        <p:txBody>
          <a:bodyPr/>
          <a:lstStyle/>
          <a:p>
            <a:pPr algn="l">
              <a:buFont typeface="Arial" panose="020B0604020202020204" pitchFamily="34" charset="0"/>
              <a:buChar char="•"/>
            </a:pPr>
            <a:r>
              <a:rPr lang="en-US" sz="2880" b="1" dirty="0">
                <a:solidFill>
                  <a:srgbClr val="374151"/>
                </a:solidFill>
                <a:latin typeface="Söhne"/>
              </a:rPr>
              <a:t>Data Interpretation:</a:t>
            </a:r>
            <a:r>
              <a:rPr lang="en-US" sz="2880" dirty="0">
                <a:solidFill>
                  <a:srgbClr val="374151"/>
                </a:solidFill>
                <a:latin typeface="Söhne"/>
              </a:rPr>
              <a:t> The OAE Results Analyzer helps educators make sense of assessment data by providing detailed information on individual and group performance.</a:t>
            </a:r>
          </a:p>
          <a:p>
            <a:pPr algn="l">
              <a:buFont typeface="Arial" panose="020B0604020202020204" pitchFamily="34" charset="0"/>
              <a:buChar char="•"/>
            </a:pPr>
            <a:endParaRPr lang="en-US" sz="2880" dirty="0">
              <a:solidFill>
                <a:srgbClr val="374151"/>
              </a:solidFill>
              <a:latin typeface="Söhne"/>
            </a:endParaRPr>
          </a:p>
          <a:p>
            <a:pPr algn="l">
              <a:buFont typeface="Arial" panose="020B0604020202020204" pitchFamily="34" charset="0"/>
              <a:buChar char="•"/>
            </a:pPr>
            <a:r>
              <a:rPr lang="en-US" sz="2880" b="1" dirty="0">
                <a:solidFill>
                  <a:srgbClr val="374151"/>
                </a:solidFill>
                <a:latin typeface="Söhne"/>
              </a:rPr>
              <a:t>Customizable Reports:</a:t>
            </a:r>
            <a:r>
              <a:rPr lang="en-US" sz="2880" dirty="0">
                <a:solidFill>
                  <a:srgbClr val="374151"/>
                </a:solidFill>
                <a:latin typeface="Söhne"/>
              </a:rPr>
              <a:t> Users can generate customizable reports to focus on specific aspects of the assessment results, such as content domains or performance by student demographics.</a:t>
            </a:r>
          </a:p>
          <a:p>
            <a:pPr algn="l">
              <a:buFont typeface="Arial" panose="020B0604020202020204" pitchFamily="34" charset="0"/>
              <a:buChar char="•"/>
            </a:pPr>
            <a:endParaRPr lang="en-US" sz="2880" dirty="0">
              <a:solidFill>
                <a:srgbClr val="374151"/>
              </a:solidFill>
              <a:latin typeface="Söhne"/>
            </a:endParaRPr>
          </a:p>
          <a:p>
            <a:pPr algn="l">
              <a:buFont typeface="Arial" panose="020B0604020202020204" pitchFamily="34" charset="0"/>
              <a:buChar char="•"/>
            </a:pPr>
            <a:r>
              <a:rPr lang="en-US" sz="2880" b="1" dirty="0">
                <a:solidFill>
                  <a:srgbClr val="374151"/>
                </a:solidFill>
                <a:latin typeface="Söhne"/>
              </a:rPr>
              <a:t>Comparative Analysis:</a:t>
            </a:r>
            <a:r>
              <a:rPr lang="en-US" sz="2880" dirty="0">
                <a:solidFill>
                  <a:srgbClr val="374151"/>
                </a:solidFill>
                <a:latin typeface="Söhne"/>
              </a:rPr>
              <a:t> The tool allows for comparisons across different groups, such as comparing student performance over time or against statewide averages.</a:t>
            </a:r>
          </a:p>
          <a:p>
            <a:pPr algn="l">
              <a:buFont typeface="Arial" panose="020B0604020202020204" pitchFamily="34" charset="0"/>
              <a:buChar char="•"/>
            </a:pPr>
            <a:endParaRPr lang="en-US" sz="2880" dirty="0">
              <a:solidFill>
                <a:srgbClr val="374151"/>
              </a:solidFill>
              <a:latin typeface="Söhne"/>
            </a:endParaRPr>
          </a:p>
          <a:p>
            <a:pPr algn="l">
              <a:buFont typeface="Arial" panose="020B0604020202020204" pitchFamily="34" charset="0"/>
              <a:buChar char="•"/>
            </a:pPr>
            <a:r>
              <a:rPr lang="en-US" sz="2880" b="1" dirty="0">
                <a:solidFill>
                  <a:srgbClr val="374151"/>
                </a:solidFill>
                <a:latin typeface="Söhne"/>
              </a:rPr>
              <a:t>Professional Development Insights:</a:t>
            </a:r>
            <a:r>
              <a:rPr lang="en-US" sz="2880" dirty="0">
                <a:solidFill>
                  <a:srgbClr val="374151"/>
                </a:solidFill>
                <a:latin typeface="Söhne"/>
              </a:rPr>
              <a:t> It provides insights into areas where educators may need professional development to improve student outcomes.</a:t>
            </a:r>
          </a:p>
          <a:p>
            <a:endParaRPr lang="en-US" dirty="0"/>
          </a:p>
        </p:txBody>
      </p:sp>
      <p:sp>
        <p:nvSpPr>
          <p:cNvPr id="4" name="Slide Number Placeholder 3">
            <a:extLst>
              <a:ext uri="{FF2B5EF4-FFF2-40B4-BE49-F238E27FC236}">
                <a16:creationId xmlns:a16="http://schemas.microsoft.com/office/drawing/2014/main" id="{49E335CE-7277-4CCB-E926-3556E701AD1E}"/>
              </a:ext>
            </a:extLst>
          </p:cNvPr>
          <p:cNvSpPr>
            <a:spLocks noGrp="1"/>
          </p:cNvSpPr>
          <p:nvPr>
            <p:ph type="sldNum" sz="quarter" idx="12"/>
          </p:nvPr>
        </p:nvSpPr>
        <p:spPr/>
        <p:txBody>
          <a:bodyPr/>
          <a:lstStyle/>
          <a:p>
            <a:fld id="{6BA907D1-9C08-47F3-B047-6197268ACA7D}" type="slidenum">
              <a:rPr lang="en-US" smtClean="0"/>
              <a:pPr/>
              <a:t>5</a:t>
            </a:fld>
            <a:endParaRPr lang="en-US"/>
          </a:p>
        </p:txBody>
      </p:sp>
    </p:spTree>
    <p:extLst>
      <p:ext uri="{BB962C8B-B14F-4D97-AF65-F5344CB8AC3E}">
        <p14:creationId xmlns:p14="http://schemas.microsoft.com/office/powerpoint/2010/main" val="1408033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754293-5653-D9FD-7D16-D26750B3B5BE}"/>
              </a:ext>
            </a:extLst>
          </p:cNvPr>
          <p:cNvPicPr>
            <a:picLocks noGrp="1" noRot="1" noChangeAspect="1" noMove="1" noResize="1" noEditPoints="1" noAdjustHandles="1" noChangeArrowheads="1" noChangeShapeType="1" noCrop="1"/>
          </p:cNvPicPr>
          <p:nvPr/>
        </p:nvPicPr>
        <p:blipFill>
          <a:blip r:embed="rId3"/>
          <a:stretch>
            <a:fillRect/>
          </a:stretch>
        </p:blipFill>
        <p:spPr>
          <a:xfrm>
            <a:off x="2369" y="0"/>
            <a:ext cx="14625662" cy="8229600"/>
          </a:xfrm>
          <a:prstGeom prst="rect">
            <a:avLst/>
          </a:prstGeom>
        </p:spPr>
      </p:pic>
      <p:pic>
        <p:nvPicPr>
          <p:cNvPr id="9" name="Picture 8" descr="A hallway with blue lockers&#10;&#10;Description automatically generated with medium confidence">
            <a:extLst>
              <a:ext uri="{FF2B5EF4-FFF2-40B4-BE49-F238E27FC236}">
                <a16:creationId xmlns:a16="http://schemas.microsoft.com/office/drawing/2014/main" id="{7DFE6518-D7D1-976C-5E05-0E126B99D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040" y="0"/>
            <a:ext cx="9357360" cy="7573639"/>
          </a:xfrm>
          <a:prstGeom prst="rect">
            <a:avLst/>
          </a:prstGeom>
        </p:spPr>
      </p:pic>
      <p:sp>
        <p:nvSpPr>
          <p:cNvPr id="5" name="Title 1">
            <a:extLst>
              <a:ext uri="{FF2B5EF4-FFF2-40B4-BE49-F238E27FC236}">
                <a16:creationId xmlns:a16="http://schemas.microsoft.com/office/drawing/2014/main" id="{4D5BB4F0-6F8A-4235-89FC-82A1E0A64DBB}"/>
              </a:ext>
            </a:extLst>
          </p:cNvPr>
          <p:cNvSpPr>
            <a:spLocks noGrp="1"/>
          </p:cNvSpPr>
          <p:nvPr>
            <p:ph type="title"/>
          </p:nvPr>
        </p:nvSpPr>
        <p:spPr>
          <a:xfrm>
            <a:off x="5707422" y="2575764"/>
            <a:ext cx="8347972" cy="1539037"/>
          </a:xfrm>
          <a:effectLst>
            <a:glow rad="63500">
              <a:schemeClr val="accent1">
                <a:satMod val="175000"/>
                <a:alpha val="40000"/>
              </a:schemeClr>
            </a:glow>
            <a:innerShdw blurRad="63500" dist="50800" dir="13500000">
              <a:prstClr val="black">
                <a:alpha val="50000"/>
              </a:prstClr>
            </a:innerShdw>
          </a:effectLst>
        </p:spPr>
        <p:txBody>
          <a:bodyPr/>
          <a:lstStyle/>
          <a:p>
            <a:r>
              <a:rPr lang="en-US">
                <a:solidFill>
                  <a:schemeClr val="bg1"/>
                </a:solidFill>
                <a:effectLst>
                  <a:glow rad="546100">
                    <a:schemeClr val="accent1">
                      <a:alpha val="40000"/>
                    </a:schemeClr>
                  </a:glow>
                </a:effectLst>
                <a:latin typeface="Arial" panose="020B0604020202020204" pitchFamily="34" charset="0"/>
                <a:cs typeface="Arial" panose="020B0604020202020204" pitchFamily="34" charset="0"/>
              </a:rPr>
              <a:t>Willing To Work For The Conditions Offered</a:t>
            </a:r>
          </a:p>
        </p:txBody>
      </p:sp>
      <p:sp>
        <p:nvSpPr>
          <p:cNvPr id="2" name="Slide Number Placeholder 1">
            <a:extLst>
              <a:ext uri="{FF2B5EF4-FFF2-40B4-BE49-F238E27FC236}">
                <a16:creationId xmlns:a16="http://schemas.microsoft.com/office/drawing/2014/main" id="{431433B5-E757-F5E5-E7F9-7B244F54AE67}"/>
              </a:ext>
            </a:extLst>
          </p:cNvPr>
          <p:cNvSpPr>
            <a:spLocks noGrp="1"/>
          </p:cNvSpPr>
          <p:nvPr>
            <p:ph type="sldNum" sz="quarter" idx="12"/>
          </p:nvPr>
        </p:nvSpPr>
        <p:spPr/>
        <p:txBody>
          <a:bodyPr/>
          <a:lstStyle/>
          <a:p>
            <a:fld id="{6BA907D1-9C08-47F3-B047-6197268ACA7D}" type="slidenum">
              <a:rPr lang="en-US" smtClean="0"/>
              <a:pPr/>
              <a:t>50</a:t>
            </a:fld>
            <a:endParaRPr lang="en-US"/>
          </a:p>
        </p:txBody>
      </p:sp>
      <p:sp>
        <p:nvSpPr>
          <p:cNvPr id="10" name="Rounded Rectangle 1">
            <a:extLst>
              <a:ext uri="{FF2B5EF4-FFF2-40B4-BE49-F238E27FC236}">
                <a16:creationId xmlns:a16="http://schemas.microsoft.com/office/drawing/2014/main" id="{CF01F0FE-826D-026B-B53B-DE416EDDDDE3}"/>
              </a:ext>
              <a:ext uri="{C183D7F6-B498-43B3-948B-1728B52AA6E4}">
                <adec:decorative xmlns:adec="http://schemas.microsoft.com/office/drawing/2017/decorative" val="1"/>
              </a:ext>
            </a:extLst>
          </p:cNvPr>
          <p:cNvSpPr/>
          <p:nvPr/>
        </p:nvSpPr>
        <p:spPr>
          <a:xfrm>
            <a:off x="434676" y="5104875"/>
            <a:ext cx="4440556" cy="1627561"/>
          </a:xfrm>
          <a:prstGeom prst="roundRect">
            <a:avLst/>
          </a:prstGeom>
          <a:solidFill>
            <a:srgbClr val="73A4CC">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117470" algn="ctr" defTabSz="548591">
              <a:spcBef>
                <a:spcPct val="20000"/>
              </a:spcBef>
              <a:defRPr/>
            </a:pPr>
            <a:r>
              <a:rPr lang="en-US" sz="3200">
                <a:solidFill>
                  <a:prstClr val="white"/>
                </a:solidFill>
                <a:latin typeface="Arial"/>
                <a:cs typeface="Arial"/>
              </a:rPr>
              <a:t>Implications for Recruitment and Retention</a:t>
            </a:r>
          </a:p>
        </p:txBody>
      </p:sp>
      <p:sp>
        <p:nvSpPr>
          <p:cNvPr id="3" name="Rounded Rectangle 1">
            <a:extLst>
              <a:ext uri="{FF2B5EF4-FFF2-40B4-BE49-F238E27FC236}">
                <a16:creationId xmlns:a16="http://schemas.microsoft.com/office/drawing/2014/main" id="{DCEE2EA8-A0FB-EECC-99D0-50EC5A7C5829}"/>
              </a:ext>
              <a:ext uri="{C183D7F6-B498-43B3-948B-1728B52AA6E4}">
                <adec:decorative xmlns:adec="http://schemas.microsoft.com/office/drawing/2017/decorative" val="1"/>
              </a:ext>
            </a:extLst>
          </p:cNvPr>
          <p:cNvSpPr/>
          <p:nvPr/>
        </p:nvSpPr>
        <p:spPr>
          <a:xfrm>
            <a:off x="434676" y="2938342"/>
            <a:ext cx="4440556" cy="1627561"/>
          </a:xfrm>
          <a:prstGeom prst="roundRect">
            <a:avLst/>
          </a:prstGeom>
          <a:solidFill>
            <a:srgbClr val="73A4CC">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117470" algn="ctr" defTabSz="548591">
              <a:spcBef>
                <a:spcPct val="20000"/>
              </a:spcBef>
              <a:defRPr/>
            </a:pPr>
            <a:r>
              <a:rPr lang="en-US" sz="3200">
                <a:solidFill>
                  <a:prstClr val="white"/>
                </a:solidFill>
                <a:latin typeface="Arial"/>
                <a:cs typeface="Arial"/>
              </a:rPr>
              <a:t>Climate, Culture and Perception of the Profession</a:t>
            </a:r>
          </a:p>
        </p:txBody>
      </p:sp>
      <p:sp>
        <p:nvSpPr>
          <p:cNvPr id="4" name="Rounded Rectangle 1">
            <a:extLst>
              <a:ext uri="{FF2B5EF4-FFF2-40B4-BE49-F238E27FC236}">
                <a16:creationId xmlns:a16="http://schemas.microsoft.com/office/drawing/2014/main" id="{C4682EB4-550A-46B8-08B1-014F76A83B3A}"/>
              </a:ext>
              <a:ext uri="{C183D7F6-B498-43B3-948B-1728B52AA6E4}">
                <adec:decorative xmlns:adec="http://schemas.microsoft.com/office/drawing/2017/decorative" val="1"/>
              </a:ext>
            </a:extLst>
          </p:cNvPr>
          <p:cNvSpPr/>
          <p:nvPr/>
        </p:nvSpPr>
        <p:spPr>
          <a:xfrm>
            <a:off x="434678" y="771810"/>
            <a:ext cx="4440556" cy="1627561"/>
          </a:xfrm>
          <a:prstGeom prst="roundRect">
            <a:avLst/>
          </a:prstGeom>
          <a:solidFill>
            <a:srgbClr val="73A4CC">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117470" algn="ctr" defTabSz="548591">
              <a:spcBef>
                <a:spcPct val="20000"/>
              </a:spcBef>
              <a:defRPr/>
            </a:pPr>
            <a:r>
              <a:rPr lang="en-US" sz="3200">
                <a:solidFill>
                  <a:prstClr val="white"/>
                </a:solidFill>
                <a:latin typeface="Arial"/>
                <a:cs typeface="Arial"/>
              </a:rPr>
              <a:t>Compensation</a:t>
            </a:r>
          </a:p>
        </p:txBody>
      </p:sp>
    </p:spTree>
    <p:extLst>
      <p:ext uri="{BB962C8B-B14F-4D97-AF65-F5344CB8AC3E}">
        <p14:creationId xmlns:p14="http://schemas.microsoft.com/office/powerpoint/2010/main" val="166407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A072AA-FCD4-673B-3040-78C81052AF6A}"/>
              </a:ext>
            </a:extLst>
          </p:cNvPr>
          <p:cNvPicPr>
            <a:picLocks noChangeAspect="1"/>
          </p:cNvPicPr>
          <p:nvPr/>
        </p:nvPicPr>
        <p:blipFill>
          <a:blip r:embed="rId3"/>
          <a:stretch>
            <a:fillRect/>
          </a:stretch>
        </p:blipFill>
        <p:spPr>
          <a:xfrm>
            <a:off x="2369" y="0"/>
            <a:ext cx="14625662" cy="8229600"/>
          </a:xfrm>
          <a:prstGeom prst="rect">
            <a:avLst/>
          </a:prstGeom>
        </p:spPr>
      </p:pic>
      <p:pic>
        <p:nvPicPr>
          <p:cNvPr id="13" name="Picture 12" descr="A room with desks and chairs&#10;&#10;Description automatically generated with medium confidence">
            <a:extLst>
              <a:ext uri="{FF2B5EF4-FFF2-40B4-BE49-F238E27FC236}">
                <a16:creationId xmlns:a16="http://schemas.microsoft.com/office/drawing/2014/main" id="{7AB5D8E5-7431-65B1-F045-E7542570B3FB}"/>
              </a:ext>
            </a:extLst>
          </p:cNvPr>
          <p:cNvPicPr>
            <a:picLocks noGrp="1" noRot="1" noChangeAspect="1" noMove="1" noResize="1" noEditPoints="1" noAdjustHandles="1" noChangeArrowheads="1" noChangeShapeType="1" noCrop="1"/>
          </p:cNvPicPr>
          <p:nvPr/>
        </p:nvPicPr>
        <p:blipFill>
          <a:blip r:embed="rId4">
            <a:alphaModFix amt="35000"/>
            <a:extLst>
              <a:ext uri="{837473B0-CC2E-450A-ABE3-18F120FF3D39}">
                <a1611:picAttrSrcUrl xmlns:a1611="http://schemas.microsoft.com/office/drawing/2016/11/main" r:id="rId5"/>
              </a:ext>
            </a:extLst>
          </a:blip>
          <a:stretch>
            <a:fillRect/>
          </a:stretch>
        </p:blipFill>
        <p:spPr>
          <a:xfrm>
            <a:off x="-1" y="0"/>
            <a:ext cx="14630400" cy="7421078"/>
          </a:xfrm>
          <a:prstGeom prst="rect">
            <a:avLst/>
          </a:prstGeom>
        </p:spPr>
      </p:pic>
      <p:sp>
        <p:nvSpPr>
          <p:cNvPr id="2" name="Rounded Rectangle 1">
            <a:extLst>
              <a:ext uri="{FF2B5EF4-FFF2-40B4-BE49-F238E27FC236}">
                <a16:creationId xmlns:a16="http://schemas.microsoft.com/office/drawing/2014/main" id="{887E4D1B-C2E9-1AFB-C035-BDD1B07ED355}"/>
              </a:ext>
              <a:ext uri="{C183D7F6-B498-43B3-948B-1728B52AA6E4}">
                <adec:decorative xmlns:adec="http://schemas.microsoft.com/office/drawing/2017/decorative" val="1"/>
              </a:ext>
            </a:extLst>
          </p:cNvPr>
          <p:cNvSpPr/>
          <p:nvPr/>
        </p:nvSpPr>
        <p:spPr>
          <a:xfrm>
            <a:off x="424072" y="2119266"/>
            <a:ext cx="6583680" cy="1122518"/>
          </a:xfrm>
          <a:prstGeom prst="roundRect">
            <a:avLst/>
          </a:prstGeom>
          <a:solidFill>
            <a:srgbClr val="525051">
              <a:alpha val="85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54864" rIns="0" bIns="54864" rtlCol="0" anchor="ctr"/>
          <a:lstStyle/>
          <a:p>
            <a:pPr indent="-117348" algn="ctr" defTabSz="548591">
              <a:spcBef>
                <a:spcPct val="20000"/>
              </a:spcBef>
              <a:defRPr/>
            </a:pPr>
            <a:r>
              <a:rPr lang="en-US" sz="2880">
                <a:solidFill>
                  <a:prstClr val="white"/>
                </a:solidFill>
                <a:latin typeface="Arial"/>
                <a:cs typeface="Arial"/>
              </a:rPr>
              <a:t>Reinstatement License</a:t>
            </a:r>
          </a:p>
        </p:txBody>
      </p:sp>
      <p:sp>
        <p:nvSpPr>
          <p:cNvPr id="15" name="Rounded Rectangle 1">
            <a:extLst>
              <a:ext uri="{FF2B5EF4-FFF2-40B4-BE49-F238E27FC236}">
                <a16:creationId xmlns:a16="http://schemas.microsoft.com/office/drawing/2014/main" id="{C2F6232C-6070-5B3B-1322-3C6380C73467}"/>
              </a:ext>
              <a:ext uri="{C183D7F6-B498-43B3-948B-1728B52AA6E4}">
                <adec:decorative xmlns:adec="http://schemas.microsoft.com/office/drawing/2017/decorative" val="1"/>
              </a:ext>
            </a:extLst>
          </p:cNvPr>
          <p:cNvSpPr/>
          <p:nvPr/>
        </p:nvSpPr>
        <p:spPr>
          <a:xfrm>
            <a:off x="424072" y="3753047"/>
            <a:ext cx="6583680" cy="1122518"/>
          </a:xfrm>
          <a:prstGeom prst="roundRect">
            <a:avLst/>
          </a:prstGeom>
          <a:solidFill>
            <a:srgbClr val="525051">
              <a:alpha val="85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54864" rIns="0" bIns="54864" rtlCol="0" anchor="ctr"/>
          <a:lstStyle/>
          <a:p>
            <a:pPr indent="-117348" algn="ctr" defTabSz="548591">
              <a:spcBef>
                <a:spcPct val="20000"/>
              </a:spcBef>
              <a:defRPr/>
            </a:pPr>
            <a:r>
              <a:rPr lang="en-US" sz="2880">
                <a:solidFill>
                  <a:prstClr val="white"/>
                </a:solidFill>
                <a:latin typeface="Arial"/>
                <a:cs typeface="Arial"/>
              </a:rPr>
              <a:t>Military Support for Licensure</a:t>
            </a:r>
          </a:p>
        </p:txBody>
      </p:sp>
      <p:sp>
        <p:nvSpPr>
          <p:cNvPr id="16" name="Rounded Rectangle 1">
            <a:extLst>
              <a:ext uri="{FF2B5EF4-FFF2-40B4-BE49-F238E27FC236}">
                <a16:creationId xmlns:a16="http://schemas.microsoft.com/office/drawing/2014/main" id="{B6758DDE-7B93-4A63-95CB-D9487760AE76}"/>
              </a:ext>
              <a:ext uri="{C183D7F6-B498-43B3-948B-1728B52AA6E4}">
                <adec:decorative xmlns:adec="http://schemas.microsoft.com/office/drawing/2017/decorative" val="1"/>
              </a:ext>
            </a:extLst>
          </p:cNvPr>
          <p:cNvSpPr/>
          <p:nvPr/>
        </p:nvSpPr>
        <p:spPr>
          <a:xfrm>
            <a:off x="4023360" y="5390120"/>
            <a:ext cx="6583680" cy="1119226"/>
          </a:xfrm>
          <a:prstGeom prst="roundRect">
            <a:avLst/>
          </a:prstGeom>
          <a:solidFill>
            <a:srgbClr val="525051">
              <a:alpha val="85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54864" rIns="0" bIns="54864" rtlCol="0" anchor="ctr"/>
          <a:lstStyle/>
          <a:p>
            <a:pPr indent="-117348" algn="ctr" defTabSz="548591">
              <a:spcBef>
                <a:spcPct val="20000"/>
              </a:spcBef>
              <a:defRPr/>
            </a:pPr>
            <a:r>
              <a:rPr lang="en-US" sz="2880">
                <a:solidFill>
                  <a:prstClr val="white"/>
                </a:solidFill>
                <a:latin typeface="Arial"/>
                <a:cs typeface="Arial"/>
              </a:rPr>
              <a:t>Teacher Apprenticeship</a:t>
            </a:r>
          </a:p>
        </p:txBody>
      </p:sp>
      <p:sp>
        <p:nvSpPr>
          <p:cNvPr id="20" name="Rounded Rectangle 1">
            <a:extLst>
              <a:ext uri="{FF2B5EF4-FFF2-40B4-BE49-F238E27FC236}">
                <a16:creationId xmlns:a16="http://schemas.microsoft.com/office/drawing/2014/main" id="{8C6800DC-381F-4340-7565-04EBEC51D4E8}"/>
              </a:ext>
              <a:ext uri="{C183D7F6-B498-43B3-948B-1728B52AA6E4}">
                <adec:decorative xmlns:adec="http://schemas.microsoft.com/office/drawing/2017/decorative" val="1"/>
              </a:ext>
            </a:extLst>
          </p:cNvPr>
          <p:cNvSpPr/>
          <p:nvPr/>
        </p:nvSpPr>
        <p:spPr>
          <a:xfrm>
            <a:off x="7528904" y="3754693"/>
            <a:ext cx="6583680" cy="1119226"/>
          </a:xfrm>
          <a:prstGeom prst="roundRect">
            <a:avLst/>
          </a:prstGeom>
          <a:solidFill>
            <a:srgbClr val="525051">
              <a:alpha val="85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54864" rIns="0" bIns="54864" rtlCol="0" anchor="ctr"/>
          <a:lstStyle/>
          <a:p>
            <a:pPr indent="-117348" algn="ctr" defTabSz="548591">
              <a:spcBef>
                <a:spcPct val="20000"/>
              </a:spcBef>
              <a:defRPr/>
            </a:pPr>
            <a:r>
              <a:rPr lang="en-US" sz="2880">
                <a:solidFill>
                  <a:prstClr val="white"/>
                </a:solidFill>
                <a:latin typeface="Arial"/>
                <a:cs typeface="Arial"/>
              </a:rPr>
              <a:t>Deans &amp; State Leaders Collaborative</a:t>
            </a:r>
          </a:p>
        </p:txBody>
      </p:sp>
      <p:sp>
        <p:nvSpPr>
          <p:cNvPr id="24" name="Rounded Rectangle 1">
            <a:extLst>
              <a:ext uri="{FF2B5EF4-FFF2-40B4-BE49-F238E27FC236}">
                <a16:creationId xmlns:a16="http://schemas.microsoft.com/office/drawing/2014/main" id="{C396D0CF-3C85-36BC-0162-B5A3FBD55B70}"/>
              </a:ext>
              <a:ext uri="{C183D7F6-B498-43B3-948B-1728B52AA6E4}">
                <adec:decorative xmlns:adec="http://schemas.microsoft.com/office/drawing/2017/decorative" val="1"/>
              </a:ext>
            </a:extLst>
          </p:cNvPr>
          <p:cNvSpPr/>
          <p:nvPr/>
        </p:nvSpPr>
        <p:spPr>
          <a:xfrm>
            <a:off x="7528904" y="2119266"/>
            <a:ext cx="6583680" cy="1122518"/>
          </a:xfrm>
          <a:prstGeom prst="roundRect">
            <a:avLst/>
          </a:prstGeom>
          <a:solidFill>
            <a:srgbClr val="525051">
              <a:alpha val="85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54864" rIns="0" bIns="54864" rtlCol="0" anchor="ctr"/>
          <a:lstStyle/>
          <a:p>
            <a:pPr indent="-117348" algn="ctr" defTabSz="548591">
              <a:spcBef>
                <a:spcPct val="20000"/>
              </a:spcBef>
              <a:defRPr/>
            </a:pPr>
            <a:r>
              <a:rPr lang="en-US" sz="2880">
                <a:solidFill>
                  <a:prstClr val="white"/>
                </a:solidFill>
                <a:latin typeface="Arial"/>
                <a:cs typeface="Arial"/>
              </a:rPr>
              <a:t>Ohio Educator Job Posting Board</a:t>
            </a:r>
          </a:p>
        </p:txBody>
      </p:sp>
      <p:sp>
        <p:nvSpPr>
          <p:cNvPr id="4" name="Title 3">
            <a:extLst>
              <a:ext uri="{FF2B5EF4-FFF2-40B4-BE49-F238E27FC236}">
                <a16:creationId xmlns:a16="http://schemas.microsoft.com/office/drawing/2014/main" id="{337B2A06-EAD9-1895-68EC-6E3697E2ADFB}"/>
              </a:ext>
            </a:extLst>
          </p:cNvPr>
          <p:cNvSpPr>
            <a:spLocks noGrp="1"/>
          </p:cNvSpPr>
          <p:nvPr>
            <p:ph type="title"/>
          </p:nvPr>
        </p:nvSpPr>
        <p:spPr>
          <a:xfrm>
            <a:off x="1005840" y="438912"/>
            <a:ext cx="12618720" cy="769441"/>
          </a:xfrm>
        </p:spPr>
        <p:txBody>
          <a:bodyPr/>
          <a:lstStyle/>
          <a:p>
            <a:r>
              <a:rPr lang="en-US"/>
              <a:t>Teacher Workforce Initiatives</a:t>
            </a:r>
          </a:p>
        </p:txBody>
      </p:sp>
    </p:spTree>
    <p:extLst>
      <p:ext uri="{BB962C8B-B14F-4D97-AF65-F5344CB8AC3E}">
        <p14:creationId xmlns:p14="http://schemas.microsoft.com/office/powerpoint/2010/main" val="567755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D600-3A14-5BC0-31DE-3AA11D4CD28E}"/>
              </a:ext>
            </a:extLst>
          </p:cNvPr>
          <p:cNvSpPr>
            <a:spLocks noGrp="1"/>
          </p:cNvSpPr>
          <p:nvPr>
            <p:ph type="title"/>
          </p:nvPr>
        </p:nvSpPr>
        <p:spPr/>
        <p:txBody>
          <a:bodyPr/>
          <a:lstStyle/>
          <a:p>
            <a:r>
              <a:rPr lang="en-US" b="0" i="0" dirty="0">
                <a:effectLst/>
                <a:latin typeface="Arial" panose="020B0604020202020204" pitchFamily="34" charset="0"/>
                <a:cs typeface="Arial" panose="020B0604020202020204" pitchFamily="34" charset="0"/>
              </a:rPr>
              <a:t>OAE Results Analyzer Benefits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CBACC6-66A5-5EFA-5BAD-271C173D133A}"/>
              </a:ext>
            </a:extLst>
          </p:cNvPr>
          <p:cNvSpPr>
            <a:spLocks noGrp="1"/>
          </p:cNvSpPr>
          <p:nvPr>
            <p:ph idx="1"/>
          </p:nvPr>
        </p:nvSpPr>
        <p:spPr/>
        <p:txBody>
          <a:bodyPr/>
          <a:lstStyle/>
          <a:p>
            <a:pPr algn="l">
              <a:buFont typeface="Arial" panose="020B0604020202020204" pitchFamily="34" charset="0"/>
              <a:buChar char="•"/>
            </a:pPr>
            <a:r>
              <a:rPr lang="en-US" sz="3360" dirty="0">
                <a:solidFill>
                  <a:srgbClr val="374151"/>
                </a:solidFill>
                <a:latin typeface="Söhne"/>
              </a:rPr>
              <a:t> Informed Decision-Making: Educators can use the tool to make data-driven decisions about curriculum, instruction, and professional development.</a:t>
            </a:r>
          </a:p>
          <a:p>
            <a:pPr algn="l">
              <a:buFont typeface="Arial" panose="020B0604020202020204" pitchFamily="34" charset="0"/>
              <a:buChar char="•"/>
            </a:pPr>
            <a:endParaRPr lang="en-US" sz="3360" dirty="0">
              <a:solidFill>
                <a:srgbClr val="374151"/>
              </a:solidFill>
              <a:latin typeface="Söhne"/>
            </a:endParaRPr>
          </a:p>
          <a:p>
            <a:pPr algn="l">
              <a:buFont typeface="Arial" panose="020B0604020202020204" pitchFamily="34" charset="0"/>
              <a:buChar char="•"/>
            </a:pPr>
            <a:r>
              <a:rPr lang="en-US" sz="3360" dirty="0">
                <a:solidFill>
                  <a:srgbClr val="374151"/>
                </a:solidFill>
                <a:latin typeface="Söhne"/>
              </a:rPr>
              <a:t>Targeted Interventions: It helps identify areas where students may need additional support or intervention.</a:t>
            </a:r>
          </a:p>
          <a:p>
            <a:pPr algn="l">
              <a:buFont typeface="Arial" panose="020B0604020202020204" pitchFamily="34" charset="0"/>
              <a:buChar char="•"/>
            </a:pPr>
            <a:endParaRPr lang="en-US" sz="3360" dirty="0">
              <a:solidFill>
                <a:srgbClr val="374151"/>
              </a:solidFill>
              <a:latin typeface="Söhne"/>
            </a:endParaRPr>
          </a:p>
          <a:p>
            <a:pPr algn="l">
              <a:buFont typeface="Arial" panose="020B0604020202020204" pitchFamily="34" charset="0"/>
              <a:buChar char="•"/>
            </a:pPr>
            <a:r>
              <a:rPr lang="en-US" sz="3360" dirty="0">
                <a:solidFill>
                  <a:srgbClr val="374151"/>
                </a:solidFill>
                <a:latin typeface="Söhne"/>
              </a:rPr>
              <a:t>Accountability: Schools and districts can use the tool to track progress toward educational goals and accountability measures</a:t>
            </a:r>
            <a:r>
              <a:rPr lang="en-US" b="0" i="0" dirty="0">
                <a:solidFill>
                  <a:srgbClr val="374151"/>
                </a:solidFill>
                <a:effectLst/>
                <a:latin typeface="Söhne"/>
              </a:rPr>
              <a:t>.</a:t>
            </a:r>
          </a:p>
          <a:p>
            <a:endParaRPr lang="en-US" dirty="0"/>
          </a:p>
        </p:txBody>
      </p:sp>
      <p:sp>
        <p:nvSpPr>
          <p:cNvPr id="4" name="Slide Number Placeholder 3">
            <a:extLst>
              <a:ext uri="{FF2B5EF4-FFF2-40B4-BE49-F238E27FC236}">
                <a16:creationId xmlns:a16="http://schemas.microsoft.com/office/drawing/2014/main" id="{FD04D4D2-6FB0-4DFA-1048-0E5813CD7C35}"/>
              </a:ext>
            </a:extLst>
          </p:cNvPr>
          <p:cNvSpPr>
            <a:spLocks noGrp="1"/>
          </p:cNvSpPr>
          <p:nvPr>
            <p:ph type="sldNum" sz="quarter" idx="12"/>
          </p:nvPr>
        </p:nvSpPr>
        <p:spPr/>
        <p:txBody>
          <a:bodyPr/>
          <a:lstStyle/>
          <a:p>
            <a:fld id="{6BA907D1-9C08-47F3-B047-6197268ACA7D}" type="slidenum">
              <a:rPr lang="en-US" smtClean="0"/>
              <a:pPr/>
              <a:t>6</a:t>
            </a:fld>
            <a:endParaRPr lang="en-US"/>
          </a:p>
        </p:txBody>
      </p:sp>
    </p:spTree>
    <p:extLst>
      <p:ext uri="{BB962C8B-B14F-4D97-AF65-F5344CB8AC3E}">
        <p14:creationId xmlns:p14="http://schemas.microsoft.com/office/powerpoint/2010/main" val="357100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DC7F7F-46BC-4C37-91C4-0F48AD354F2E}"/>
              </a:ext>
            </a:extLst>
          </p:cNvPr>
          <p:cNvSpPr>
            <a:spLocks noGrp="1"/>
          </p:cNvSpPr>
          <p:nvPr>
            <p:ph type="sldNum" sz="quarter" idx="12"/>
          </p:nvPr>
        </p:nvSpPr>
        <p:spPr/>
        <p:txBody>
          <a:bodyPr/>
          <a:lstStyle/>
          <a:p>
            <a:fld id="{79463015-ABDD-44E9-850F-7B4794200E02}" type="slidenum">
              <a:rPr lang="en-US" smtClean="0"/>
              <a:pPr/>
              <a:t>7</a:t>
            </a:fld>
            <a:endParaRPr lang="en-US" dirty="0"/>
          </a:p>
        </p:txBody>
      </p:sp>
      <p:sp>
        <p:nvSpPr>
          <p:cNvPr id="5" name="Title 1">
            <a:extLst>
              <a:ext uri="{FF2B5EF4-FFF2-40B4-BE49-F238E27FC236}">
                <a16:creationId xmlns:a16="http://schemas.microsoft.com/office/drawing/2014/main" id="{A90BB35F-C94F-4BDE-A150-7C5D0068F2C1}"/>
              </a:ext>
            </a:extLst>
          </p:cNvPr>
          <p:cNvSpPr>
            <a:spLocks noGrp="1"/>
          </p:cNvSpPr>
          <p:nvPr>
            <p:ph type="title"/>
          </p:nvPr>
        </p:nvSpPr>
        <p:spPr>
          <a:xfrm>
            <a:off x="731520" y="548644"/>
            <a:ext cx="13167360" cy="1539037"/>
          </a:xfrm>
        </p:spPr>
        <p:txBody>
          <a:bodyPr/>
          <a:lstStyle/>
          <a:p>
            <a:r>
              <a:rPr lang="en-US" dirty="0"/>
              <a:t>Resident Educator </a:t>
            </a:r>
            <a:br>
              <a:rPr lang="en-US" dirty="0">
                <a:solidFill>
                  <a:schemeClr val="tx2"/>
                </a:solidFill>
              </a:rPr>
            </a:br>
            <a:endParaRPr lang="en-US" dirty="0">
              <a:solidFill>
                <a:schemeClr val="tx2"/>
              </a:solidFill>
            </a:endParaRPr>
          </a:p>
        </p:txBody>
      </p:sp>
      <p:sp>
        <p:nvSpPr>
          <p:cNvPr id="6" name="Rounded Rectangle 3">
            <a:extLst>
              <a:ext uri="{FF2B5EF4-FFF2-40B4-BE49-F238E27FC236}">
                <a16:creationId xmlns:a16="http://schemas.microsoft.com/office/drawing/2014/main" id="{05096F6D-0034-4009-9ED5-D336B6FD962C}"/>
              </a:ext>
              <a:ext uri="{C183D7F6-B498-43B3-948B-1728B52AA6E4}">
                <adec:decorative xmlns:adec="http://schemas.microsoft.com/office/drawing/2017/decorative" val="1"/>
              </a:ext>
            </a:extLst>
          </p:cNvPr>
          <p:cNvSpPr/>
          <p:nvPr/>
        </p:nvSpPr>
        <p:spPr>
          <a:xfrm>
            <a:off x="732933" y="1778070"/>
            <a:ext cx="13165948" cy="1406028"/>
          </a:xfrm>
          <a:prstGeom prst="roundRect">
            <a:avLst>
              <a:gd name="adj" fmla="val 50000"/>
            </a:avLst>
          </a:prstGeom>
          <a:solidFill>
            <a:srgbClr val="3C7BA9"/>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gn="ctr"/>
            <a:r>
              <a:rPr lang="en-US" sz="4000" dirty="0">
                <a:latin typeface="Arial" panose="020B0604020202020204" pitchFamily="34" charset="0"/>
                <a:cs typeface="Arial" panose="020B0604020202020204" pitchFamily="34" charset="0"/>
              </a:rPr>
              <a:t>Resident Educator Program Two Years</a:t>
            </a:r>
          </a:p>
        </p:txBody>
      </p:sp>
      <p:sp>
        <p:nvSpPr>
          <p:cNvPr id="7" name="Oval 6">
            <a:extLst>
              <a:ext uri="{FF2B5EF4-FFF2-40B4-BE49-F238E27FC236}">
                <a16:creationId xmlns:a16="http://schemas.microsoft.com/office/drawing/2014/main" id="{A773D624-CCF5-4A84-B877-D26BB2813379}"/>
              </a:ext>
              <a:ext uri="{C183D7F6-B498-43B3-948B-1728B52AA6E4}">
                <adec:decorative xmlns:adec="http://schemas.microsoft.com/office/drawing/2017/decorative" val="1"/>
              </a:ext>
            </a:extLst>
          </p:cNvPr>
          <p:cNvSpPr/>
          <p:nvPr/>
        </p:nvSpPr>
        <p:spPr>
          <a:xfrm>
            <a:off x="731520" y="1778070"/>
            <a:ext cx="1456408" cy="1406028"/>
          </a:xfrm>
          <a:prstGeom prst="ellipse">
            <a:avLst/>
          </a:prstGeom>
          <a:solidFill>
            <a:srgbClr val="3C7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b="1" dirty="0">
              <a:solidFill>
                <a:srgbClr val="FFFFFF"/>
              </a:solidFill>
              <a:latin typeface="Arial" panose="020B0604020202020204" pitchFamily="34" charset="0"/>
              <a:cs typeface="Arial" panose="020B0604020202020204" pitchFamily="34" charset="0"/>
            </a:endParaRPr>
          </a:p>
        </p:txBody>
      </p:sp>
      <p:sp>
        <p:nvSpPr>
          <p:cNvPr id="8" name="Rounded Rectangle 6">
            <a:extLst>
              <a:ext uri="{FF2B5EF4-FFF2-40B4-BE49-F238E27FC236}">
                <a16:creationId xmlns:a16="http://schemas.microsoft.com/office/drawing/2014/main" id="{FCEF7181-7237-43B2-9398-2FA4CBEB6BDC}"/>
              </a:ext>
              <a:ext uri="{C183D7F6-B498-43B3-948B-1728B52AA6E4}">
                <adec:decorative xmlns:adec="http://schemas.microsoft.com/office/drawing/2017/decorative" val="1"/>
              </a:ext>
            </a:extLst>
          </p:cNvPr>
          <p:cNvSpPr/>
          <p:nvPr/>
        </p:nvSpPr>
        <p:spPr>
          <a:xfrm>
            <a:off x="731520" y="3639349"/>
            <a:ext cx="13165948" cy="1406028"/>
          </a:xfrm>
          <a:prstGeom prst="roundRect">
            <a:avLst>
              <a:gd name="adj" fmla="val 50000"/>
            </a:avLst>
          </a:prstGeom>
          <a:solidFill>
            <a:srgbClr val="3C7BA9"/>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000" dirty="0">
                <a:latin typeface="Arial" panose="020B0604020202020204" pitchFamily="34" charset="0"/>
                <a:cs typeface="Arial" panose="020B0604020202020204" pitchFamily="34" charset="0"/>
              </a:rPr>
              <a:t>Resident Educator Summative Assessment (RESA) </a:t>
            </a:r>
          </a:p>
        </p:txBody>
      </p:sp>
      <p:sp>
        <p:nvSpPr>
          <p:cNvPr id="10" name="Rounded Rectangle 9">
            <a:extLst>
              <a:ext uri="{FF2B5EF4-FFF2-40B4-BE49-F238E27FC236}">
                <a16:creationId xmlns:a16="http://schemas.microsoft.com/office/drawing/2014/main" id="{9EB87B63-E4BB-418D-B82B-5047A5BD5E3C}"/>
              </a:ext>
              <a:ext uri="{C183D7F6-B498-43B3-948B-1728B52AA6E4}">
                <adec:decorative xmlns:adec="http://schemas.microsoft.com/office/drawing/2017/decorative" val="1"/>
              </a:ext>
            </a:extLst>
          </p:cNvPr>
          <p:cNvSpPr/>
          <p:nvPr/>
        </p:nvSpPr>
        <p:spPr>
          <a:xfrm>
            <a:off x="625703" y="5500628"/>
            <a:ext cx="13165948" cy="1406028"/>
          </a:xfrm>
          <a:prstGeom prst="roundRect">
            <a:avLst>
              <a:gd name="adj" fmla="val 50000"/>
            </a:avLst>
          </a:prstGeom>
          <a:solidFill>
            <a:srgbClr val="3C7BA9"/>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gn="ctr"/>
            <a:r>
              <a:rPr lang="en-US" sz="4000" dirty="0">
                <a:latin typeface="Arial" panose="020B0604020202020204" pitchFamily="34" charset="0"/>
                <a:cs typeface="Arial" panose="020B0604020202020204" pitchFamily="34" charset="0"/>
              </a:rPr>
              <a:t>Mentoring, Performance, Counseling </a:t>
            </a:r>
          </a:p>
        </p:txBody>
      </p:sp>
      <p:sp>
        <p:nvSpPr>
          <p:cNvPr id="11" name="Oval 10">
            <a:extLst>
              <a:ext uri="{FF2B5EF4-FFF2-40B4-BE49-F238E27FC236}">
                <a16:creationId xmlns:a16="http://schemas.microsoft.com/office/drawing/2014/main" id="{AD9ACC78-FB38-4E31-AE50-267AD22A7363}"/>
              </a:ext>
              <a:ext uri="{C183D7F6-B498-43B3-948B-1728B52AA6E4}">
                <adec:decorative xmlns:adec="http://schemas.microsoft.com/office/drawing/2017/decorative" val="1"/>
              </a:ext>
            </a:extLst>
          </p:cNvPr>
          <p:cNvSpPr/>
          <p:nvPr/>
        </p:nvSpPr>
        <p:spPr>
          <a:xfrm>
            <a:off x="732933" y="5500628"/>
            <a:ext cx="1456408" cy="1406028"/>
          </a:xfrm>
          <a:prstGeom prst="ellipse">
            <a:avLst/>
          </a:prstGeom>
          <a:solidFill>
            <a:srgbClr val="3C7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87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ED6A8-D133-A112-4B0A-4BE8B7FE9852}"/>
              </a:ext>
            </a:extLst>
          </p:cNvPr>
          <p:cNvSpPr>
            <a:spLocks noGrp="1"/>
          </p:cNvSpPr>
          <p:nvPr>
            <p:ph type="title"/>
          </p:nvPr>
        </p:nvSpPr>
        <p:spPr>
          <a:xfrm>
            <a:off x="731520" y="548644"/>
            <a:ext cx="13167360" cy="2308555"/>
          </a:xfrm>
        </p:spPr>
        <p:txBody>
          <a:bodyPr/>
          <a:lstStyle/>
          <a:p>
            <a:br>
              <a:rPr lang="en-US" b="1" i="0" dirty="0">
                <a:effectLst/>
                <a:latin typeface="Open Sans" panose="020B0606030504020204" pitchFamily="34" charset="0"/>
              </a:rPr>
            </a:br>
            <a:r>
              <a:rPr lang="en-US" b="1" i="0" dirty="0">
                <a:effectLst/>
                <a:latin typeface="Open Sans" panose="020B0606030504020204" pitchFamily="34" charset="0"/>
              </a:rPr>
              <a:t>Resident Educator Support</a:t>
            </a:r>
            <a:br>
              <a:rPr lang="en-US" b="1" i="0" dirty="0">
                <a:solidFill>
                  <a:srgbClr val="6FB1DE"/>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5418ADD6-205F-FAB1-76FC-1AC50E00C9EE}"/>
              </a:ext>
            </a:extLst>
          </p:cNvPr>
          <p:cNvSpPr>
            <a:spLocks noGrp="1"/>
          </p:cNvSpPr>
          <p:nvPr>
            <p:ph idx="1"/>
          </p:nvPr>
        </p:nvSpPr>
        <p:spPr>
          <a:xfrm>
            <a:off x="731520" y="2688939"/>
            <a:ext cx="13167360" cy="4250802"/>
          </a:xfrm>
        </p:spPr>
        <p:txBody>
          <a:bodyPr/>
          <a:lstStyle/>
          <a:p>
            <a:pPr marL="0" indent="0" algn="ctr">
              <a:buNone/>
            </a:pPr>
            <a:r>
              <a:rPr lang="en-US" sz="4320" dirty="0">
                <a:hlinkClick r:id="rId3"/>
              </a:rPr>
              <a:t>Resident Educator Program | Ohio Department of Education</a:t>
            </a:r>
            <a:endParaRPr lang="en-US" sz="4320" dirty="0">
              <a:solidFill>
                <a:srgbClr val="000000"/>
              </a:solidFill>
              <a:latin typeface="Open Sans" panose="020B0606030504020204" pitchFamily="34" charset="0"/>
            </a:endParaRPr>
          </a:p>
          <a:p>
            <a:pPr marL="0" indent="0" algn="ctr">
              <a:buNone/>
            </a:pPr>
            <a:br>
              <a:rPr lang="en-US" b="0" i="0" dirty="0">
                <a:solidFill>
                  <a:srgbClr val="000000"/>
                </a:solidFill>
                <a:effectLst/>
                <a:latin typeface="Open Sans" panose="020B0606030504020204" pitchFamily="34" charset="0"/>
              </a:rPr>
            </a:br>
            <a:endParaRPr lang="en-US" sz="3600" dirty="0">
              <a:solidFill>
                <a:srgbClr val="000000"/>
              </a:solidFill>
              <a:latin typeface="Open Sans" panose="020B0606030504020204" pitchFamily="34" charset="0"/>
              <a:hlinkClick r:id="rId4"/>
            </a:endParaRPr>
          </a:p>
          <a:p>
            <a:pPr marL="0" indent="0" algn="ctr">
              <a:buNone/>
            </a:pPr>
            <a:r>
              <a:rPr lang="en-US" sz="3600" dirty="0">
                <a:solidFill>
                  <a:srgbClr val="2D81C2"/>
                </a:solidFill>
                <a:latin typeface="Open Sans" panose="020B0606030504020204" pitchFamily="34" charset="0"/>
                <a:hlinkClick r:id="rId4"/>
              </a:rPr>
              <a:t>REProgram@education.ohio.gov</a:t>
            </a:r>
            <a:br>
              <a:rPr lang="en-US" sz="3600" dirty="0">
                <a:solidFill>
                  <a:srgbClr val="000000"/>
                </a:solidFill>
                <a:latin typeface="Open Sans" panose="020B0606030504020204" pitchFamily="34" charset="0"/>
              </a:rPr>
            </a:br>
            <a:r>
              <a:rPr lang="en-US" sz="3600" dirty="0">
                <a:solidFill>
                  <a:srgbClr val="000000"/>
                </a:solidFill>
                <a:latin typeface="Open Sans" panose="020B0606030504020204" pitchFamily="34" charset="0"/>
              </a:rPr>
              <a:t>1-877-644-6338</a:t>
            </a:r>
          </a:p>
          <a:p>
            <a:pPr marL="0" indent="0" algn="ctr">
              <a:buNone/>
            </a:pPr>
            <a:endParaRPr lang="en-US" sz="3600" dirty="0">
              <a:solidFill>
                <a:srgbClr val="000000"/>
              </a:solidFill>
              <a:latin typeface="Open Sans" panose="020B0606030504020204" pitchFamily="34" charset="0"/>
            </a:endParaRPr>
          </a:p>
          <a:p>
            <a:endParaRPr lang="en-US" dirty="0"/>
          </a:p>
        </p:txBody>
      </p:sp>
      <p:sp>
        <p:nvSpPr>
          <p:cNvPr id="4" name="Slide Number Placeholder 3">
            <a:extLst>
              <a:ext uri="{FF2B5EF4-FFF2-40B4-BE49-F238E27FC236}">
                <a16:creationId xmlns:a16="http://schemas.microsoft.com/office/drawing/2014/main" id="{CBE383C6-C71A-12D5-BA4A-70DACE134215}"/>
              </a:ext>
            </a:extLst>
          </p:cNvPr>
          <p:cNvSpPr>
            <a:spLocks noGrp="1"/>
          </p:cNvSpPr>
          <p:nvPr>
            <p:ph type="sldNum" sz="quarter" idx="12"/>
          </p:nvPr>
        </p:nvSpPr>
        <p:spPr/>
        <p:txBody>
          <a:bodyPr/>
          <a:lstStyle/>
          <a:p>
            <a:fld id="{6BA907D1-9C08-47F3-B047-6197268ACA7D}" type="slidenum">
              <a:rPr lang="en-US" smtClean="0"/>
              <a:pPr/>
              <a:t>8</a:t>
            </a:fld>
            <a:endParaRPr lang="en-US" dirty="0"/>
          </a:p>
        </p:txBody>
      </p:sp>
    </p:spTree>
    <p:extLst>
      <p:ext uri="{BB962C8B-B14F-4D97-AF65-F5344CB8AC3E}">
        <p14:creationId xmlns:p14="http://schemas.microsoft.com/office/powerpoint/2010/main" val="272457604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FF83-2D9E-90ED-9EB6-DAE60147ABD9}"/>
              </a:ext>
            </a:extLst>
          </p:cNvPr>
          <p:cNvSpPr>
            <a:spLocks noGrp="1"/>
          </p:cNvSpPr>
          <p:nvPr>
            <p:ph type="title"/>
          </p:nvPr>
        </p:nvSpPr>
        <p:spPr>
          <a:xfrm>
            <a:off x="877824" y="658373"/>
            <a:ext cx="15800832" cy="812530"/>
          </a:xfrm>
        </p:spPr>
        <p:txBody>
          <a:bodyPr/>
          <a:lstStyle/>
          <a:p>
            <a:r>
              <a:rPr lang="en-US" sz="5280" dirty="0"/>
              <a:t>Educator Evaluations</a:t>
            </a:r>
          </a:p>
        </p:txBody>
      </p:sp>
      <p:sp>
        <p:nvSpPr>
          <p:cNvPr id="5" name="Content Placeholder 4">
            <a:extLst>
              <a:ext uri="{FF2B5EF4-FFF2-40B4-BE49-F238E27FC236}">
                <a16:creationId xmlns:a16="http://schemas.microsoft.com/office/drawing/2014/main" id="{076B4BD0-509F-5103-7981-26746CF7AA0F}"/>
              </a:ext>
            </a:extLst>
          </p:cNvPr>
          <p:cNvSpPr>
            <a:spLocks noGrp="1"/>
          </p:cNvSpPr>
          <p:nvPr>
            <p:ph idx="1"/>
          </p:nvPr>
        </p:nvSpPr>
        <p:spPr/>
        <p:txBody>
          <a:bodyPr>
            <a:normAutofit/>
          </a:bodyPr>
          <a:lstStyle/>
          <a:p>
            <a:pPr marL="0" indent="0">
              <a:buNone/>
            </a:pPr>
            <a:endParaRPr lang="en-US" u="sng" dirty="0">
              <a:solidFill>
                <a:srgbClr val="0070C0"/>
              </a:solidFill>
              <a:hlinkClick r:id="rId2">
                <a:extLst>
                  <a:ext uri="{A12FA001-AC4F-418D-AE19-62706E023703}">
                    <ahyp:hlinkClr xmlns:ahyp="http://schemas.microsoft.com/office/drawing/2018/hyperlinkcolor" val="tx"/>
                  </a:ext>
                </a:extLst>
              </a:hlinkClick>
            </a:endParaRPr>
          </a:p>
          <a:p>
            <a:r>
              <a:rPr lang="en-US" sz="3360" u="sng" dirty="0">
                <a:solidFill>
                  <a:srgbClr val="0070C0"/>
                </a:solidFill>
                <a:latin typeface="+mn-lt"/>
                <a:hlinkClick r:id="rId2">
                  <a:extLst>
                    <a:ext uri="{A12FA001-AC4F-418D-AE19-62706E023703}">
                      <ahyp:hlinkClr xmlns:ahyp="http://schemas.microsoft.com/office/drawing/2018/hyperlinkcolor" val="tx"/>
                    </a:ext>
                  </a:extLst>
                </a:hlinkClick>
              </a:rPr>
              <a:t>Ohio Teacher Evaluation </a:t>
            </a:r>
            <a:endParaRPr lang="en-US" sz="3360" u="sng" dirty="0">
              <a:solidFill>
                <a:srgbClr val="0070C0"/>
              </a:solidFill>
              <a:latin typeface="+mn-lt"/>
            </a:endParaRPr>
          </a:p>
          <a:p>
            <a:r>
              <a:rPr lang="en-US" sz="3360" u="sng" dirty="0">
                <a:solidFill>
                  <a:srgbClr val="0070C0"/>
                </a:solidFill>
                <a:latin typeface="+mn-lt"/>
                <a:hlinkClick r:id="rId3">
                  <a:extLst>
                    <a:ext uri="{A12FA001-AC4F-418D-AE19-62706E023703}">
                      <ahyp:hlinkClr xmlns:ahyp="http://schemas.microsoft.com/office/drawing/2018/hyperlinkcolor" val="tx"/>
                    </a:ext>
                  </a:extLst>
                </a:hlinkClick>
              </a:rPr>
              <a:t>Ohio Principal Evaluation </a:t>
            </a:r>
            <a:endParaRPr lang="en-US" sz="3360" u="sng" dirty="0">
              <a:solidFill>
                <a:srgbClr val="0070C0"/>
              </a:solidFill>
              <a:latin typeface="+mn-lt"/>
            </a:endParaRPr>
          </a:p>
          <a:p>
            <a:r>
              <a:rPr lang="en-US" sz="3360" u="sng" dirty="0">
                <a:solidFill>
                  <a:srgbClr val="0563C1"/>
                </a:solidFill>
                <a:latin typeface="+mn-lt"/>
                <a:hlinkClick r:id="rId4">
                  <a:extLst>
                    <a:ext uri="{A12FA001-AC4F-418D-AE19-62706E023703}">
                      <ahyp:hlinkClr xmlns:ahyp="http://schemas.microsoft.com/office/drawing/2018/hyperlinkcolor" val="tx"/>
                    </a:ext>
                  </a:extLst>
                </a:hlinkClick>
              </a:rPr>
              <a:t>School Counselor </a:t>
            </a:r>
            <a:r>
              <a:rPr lang="en-US" sz="3360" u="sng" dirty="0">
                <a:solidFill>
                  <a:srgbClr val="0070C0"/>
                </a:solidFill>
                <a:latin typeface="+mn-lt"/>
                <a:hlinkClick r:id="rId4">
                  <a:extLst>
                    <a:ext uri="{A12FA001-AC4F-418D-AE19-62706E023703}">
                      <ahyp:hlinkClr xmlns:ahyp="http://schemas.microsoft.com/office/drawing/2018/hyperlinkcolor" val="tx"/>
                    </a:ext>
                  </a:extLst>
                </a:hlinkClick>
              </a:rPr>
              <a:t>Evaluation</a:t>
            </a:r>
            <a:endParaRPr lang="en-US" sz="3360" u="sng" dirty="0">
              <a:solidFill>
                <a:srgbClr val="0070C0"/>
              </a:solidFill>
              <a:latin typeface="+mn-lt"/>
            </a:endParaRPr>
          </a:p>
          <a:p>
            <a:r>
              <a:rPr lang="en-US" sz="3360" dirty="0">
                <a:solidFill>
                  <a:srgbClr val="0070C0"/>
                </a:solidFill>
                <a:latin typeface="+mn-lt"/>
                <a:hlinkClick r:id="rId5">
                  <a:extLst>
                    <a:ext uri="{A12FA001-AC4F-418D-AE19-62706E023703}">
                      <ahyp:hlinkClr xmlns:ahyp="http://schemas.microsoft.com/office/drawing/2018/hyperlinkcolor" val="tx"/>
                    </a:ext>
                  </a:extLst>
                </a:hlinkClick>
              </a:rPr>
              <a:t>Superintendent Evaluations</a:t>
            </a:r>
            <a:endParaRPr lang="en-US" sz="3360" dirty="0">
              <a:solidFill>
                <a:srgbClr val="0070C0"/>
              </a:solidFill>
              <a:latin typeface="+mn-lt"/>
            </a:endParaRPr>
          </a:p>
          <a:p>
            <a:r>
              <a:rPr lang="en-US" sz="3360" dirty="0">
                <a:solidFill>
                  <a:srgbClr val="0070C0"/>
                </a:solidFill>
                <a:latin typeface="+mn-lt"/>
                <a:hlinkClick r:id="rId6">
                  <a:extLst>
                    <a:ext uri="{A12FA001-AC4F-418D-AE19-62706E023703}">
                      <ahyp:hlinkClr xmlns:ahyp="http://schemas.microsoft.com/office/drawing/2018/hyperlinkcolor" val="tx"/>
                    </a:ext>
                  </a:extLst>
                </a:hlinkClick>
              </a:rPr>
              <a:t>OhioES </a:t>
            </a:r>
            <a:endParaRPr lang="en-US" sz="3360" dirty="0">
              <a:solidFill>
                <a:srgbClr val="0070C0"/>
              </a:solidFill>
              <a:latin typeface="+mn-lt"/>
            </a:endParaRPr>
          </a:p>
          <a:p>
            <a:r>
              <a:rPr lang="en-US" sz="3360" dirty="0">
                <a:solidFill>
                  <a:srgbClr val="0070C0"/>
                </a:solidFill>
                <a:latin typeface="+mn-lt"/>
                <a:hlinkClick r:id="rId7">
                  <a:extLst>
                    <a:ext uri="{A12FA001-AC4F-418D-AE19-62706E023703}">
                      <ahyp:hlinkClr xmlns:ahyp="http://schemas.microsoft.com/office/drawing/2018/hyperlinkcolor" val="tx"/>
                    </a:ext>
                  </a:extLst>
                </a:hlinkClick>
              </a:rPr>
              <a:t>Credentialing</a:t>
            </a:r>
            <a:endParaRPr lang="en-US" sz="3360" dirty="0">
              <a:solidFill>
                <a:srgbClr val="0070C0"/>
              </a:solidFill>
              <a:latin typeface="+mn-lt"/>
            </a:endParaRPr>
          </a:p>
          <a:p>
            <a:endParaRPr lang="en-US" dirty="0"/>
          </a:p>
        </p:txBody>
      </p:sp>
    </p:spTree>
    <p:extLst>
      <p:ext uri="{BB962C8B-B14F-4D97-AF65-F5344CB8AC3E}">
        <p14:creationId xmlns:p14="http://schemas.microsoft.com/office/powerpoint/2010/main" val="1683345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7.4|25.6"/>
</p:tagLst>
</file>

<file path=ppt/tags/tag2.xml><?xml version="1.0" encoding="utf-8"?>
<p:tagLst xmlns:a="http://schemas.openxmlformats.org/drawingml/2006/main" xmlns:r="http://schemas.openxmlformats.org/officeDocument/2006/relationships" xmlns:p="http://schemas.openxmlformats.org/presentationml/2006/main">
  <p:tag name="TIMING" val="|6.3|4.9|1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descreen Template 3 Template" id="{03276047-C1F4-4905-BAE8-231ABFE6613E}" vid="{0B9558DF-572B-4B3D-AE9E-8ED0F84999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C7BA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descreen Template 1" id="{4A2DADD9-A57A-4565-B70B-EB116DBA8D1C}" vid="{040AD883-CDE0-497E-BD85-56F33ADCB5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6eaf07b-c65c-473d-92a0-cd8f808fc83a">
      <UserInfo>
        <DisplayName/>
        <AccountId xsi:nil="true"/>
        <AccountType/>
      </UserInfo>
    </SharedWithUsers>
    <MediaLengthInSeconds xmlns="9e7345f5-23e2-40da-a527-d1432b04cf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6BC4A516908D44B04DD851D72A7FB1" ma:contentTypeVersion="11" ma:contentTypeDescription="Create a new document." ma:contentTypeScope="" ma:versionID="7ecaf34423ef0b4d0f877ed868843442">
  <xsd:schema xmlns:xsd="http://www.w3.org/2001/XMLSchema" xmlns:xs="http://www.w3.org/2001/XMLSchema" xmlns:p="http://schemas.microsoft.com/office/2006/metadata/properties" xmlns:ns2="9e7345f5-23e2-40da-a527-d1432b04cf8d" xmlns:ns3="66eaf07b-c65c-473d-92a0-cd8f808fc83a" targetNamespace="http://schemas.microsoft.com/office/2006/metadata/properties" ma:root="true" ma:fieldsID="1c2d03b28b50da853b0e3d00051103e6" ns2:_="" ns3:_="">
    <xsd:import namespace="9e7345f5-23e2-40da-a527-d1432b04cf8d"/>
    <xsd:import namespace="66eaf07b-c65c-473d-92a0-cd8f808fc8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345f5-23e2-40da-a527-d1432b04c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eaf07b-c65c-473d-92a0-cd8f808fc83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47231-DCB6-4740-AF68-2D7BC9EA8043}">
  <ds:schemaRefs>
    <ds:schemaRef ds:uri="66eaf07b-c65c-473d-92a0-cd8f808fc83a"/>
    <ds:schemaRef ds:uri="9e7345f5-23e2-40da-a527-d1432b04cf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F90C8B3-D973-447D-885F-36B6C1CA918C}">
  <ds:schemaRefs>
    <ds:schemaRef ds:uri="http://schemas.microsoft.com/sharepoint/v3/contenttype/forms"/>
  </ds:schemaRefs>
</ds:datastoreItem>
</file>

<file path=customXml/itemProps3.xml><?xml version="1.0" encoding="utf-8"?>
<ds:datastoreItem xmlns:ds="http://schemas.openxmlformats.org/officeDocument/2006/customXml" ds:itemID="{91924B74-F5F4-4EE1-8F40-AB75809D4739}">
  <ds:schemaRefs>
    <ds:schemaRef ds:uri="66eaf07b-c65c-473d-92a0-cd8f808fc83a"/>
    <ds:schemaRef ds:uri="9e7345f5-23e2-40da-a527-d1432b04cf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Widescreen 3 Template (1)</Template>
  <TotalTime>0</TotalTime>
  <Words>4674</Words>
  <Application>Microsoft Office PowerPoint</Application>
  <PresentationFormat>Custom</PresentationFormat>
  <Paragraphs>633</Paragraphs>
  <Slides>51</Slides>
  <Notes>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arial narrow</vt:lpstr>
      <vt:lpstr>Calibri</vt:lpstr>
      <vt:lpstr>Open Sans</vt:lpstr>
      <vt:lpstr>Söhne</vt:lpstr>
      <vt:lpstr>Source Sans Pro</vt:lpstr>
      <vt:lpstr>Times New Roman</vt:lpstr>
      <vt:lpstr>Office Theme</vt:lpstr>
      <vt:lpstr>Office Theme</vt:lpstr>
      <vt:lpstr>Office of Educator Effectiveness</vt:lpstr>
      <vt:lpstr>Ohio Teacher of the Year ORC 3319.67</vt:lpstr>
      <vt:lpstr>PowerPoint Presentation</vt:lpstr>
      <vt:lpstr>OAE </vt:lpstr>
      <vt:lpstr>OAE Results Analyzer</vt:lpstr>
      <vt:lpstr>OAE Results Analyzer Benefits</vt:lpstr>
      <vt:lpstr>Resident Educator  </vt:lpstr>
      <vt:lpstr> Resident Educator Support </vt:lpstr>
      <vt:lpstr>Educator Evaluations</vt:lpstr>
      <vt:lpstr>Support Specialist</vt:lpstr>
      <vt:lpstr>Contact Information</vt:lpstr>
      <vt:lpstr>PowerPoint Presentation</vt:lpstr>
      <vt:lpstr>Academic Success for All Equity Gap Analysis Tool</vt:lpstr>
      <vt:lpstr>Mentoring Guide</vt:lpstr>
      <vt:lpstr>Culturally Responsive Pedagogy</vt:lpstr>
      <vt:lpstr>@OHEducation</vt:lpstr>
      <vt:lpstr>Office of Educator Licensure</vt:lpstr>
      <vt:lpstr>Office of Educator Licensure</vt:lpstr>
      <vt:lpstr>Licensure Standards</vt:lpstr>
      <vt:lpstr>Credential Types</vt:lpstr>
      <vt:lpstr>Teaching Licenses &amp; Permits</vt:lpstr>
      <vt:lpstr>Teaching Grade Level Bands</vt:lpstr>
      <vt:lpstr>Administrative Licenses</vt:lpstr>
      <vt:lpstr>Support Service Licenses, Registrations &amp; Permits</vt:lpstr>
      <vt:lpstr>Pathways to Licensure</vt:lpstr>
      <vt:lpstr>Traditional Pathway (In State)</vt:lpstr>
      <vt:lpstr>Traditional Pathway (Out-of-State)</vt:lpstr>
      <vt:lpstr>Alternative Pathway</vt:lpstr>
      <vt:lpstr>Alternative Resident Educator Pathway</vt:lpstr>
      <vt:lpstr>Alternative Administrator Pathway</vt:lpstr>
      <vt:lpstr>Supplemental Pathway</vt:lpstr>
      <vt:lpstr>Supplemental Pathway</vt:lpstr>
      <vt:lpstr>Purpose Statement</vt:lpstr>
      <vt:lpstr>PowerPoint Presentation</vt:lpstr>
      <vt:lpstr>PowerPoint Presentation</vt:lpstr>
      <vt:lpstr>Licensure Application Process</vt:lpstr>
      <vt:lpstr>Total Number of Active Credentials</vt:lpstr>
      <vt:lpstr>Credential issued By Year</vt:lpstr>
      <vt:lpstr>Credentials Issued in 2022</vt:lpstr>
      <vt:lpstr>2022 Total Year Data</vt:lpstr>
      <vt:lpstr>Application Requests Per Month</vt:lpstr>
      <vt:lpstr>Average Initial Processing Time</vt:lpstr>
      <vt:lpstr>Application Requests And Processing Time</vt:lpstr>
      <vt:lpstr>Teacher Workforce Insights</vt:lpstr>
      <vt:lpstr>Teacher Workforce Insights</vt:lpstr>
      <vt:lpstr>Gradual Decline of Newly Licensed Teachers Over the Decade</vt:lpstr>
      <vt:lpstr>Relatively Stable Statewide Annual Attrition Rate for Teachers Since 2016</vt:lpstr>
      <vt:lpstr>Statewide Student-to-Teacher Ratios  Decreased Over the Past Decade</vt:lpstr>
      <vt:lpstr>Credentialed Teachers Teaching and Working in Schools 2018 – 2022</vt:lpstr>
      <vt:lpstr>Willing To Work For The Conditions Offered</vt:lpstr>
      <vt:lpstr>Teacher Workforce Initiatives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Educator Licensure</dc:title>
  <dc:creator>Voigt, Elizabeth</dc:creator>
  <cp:lastModifiedBy>Harper, Yenetta</cp:lastModifiedBy>
  <cp:revision>23</cp:revision>
  <dcterms:created xsi:type="dcterms:W3CDTF">2022-09-02T14:21:54Z</dcterms:created>
  <dcterms:modified xsi:type="dcterms:W3CDTF">2023-10-12T13:46:55Z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0x0101000F6BC4A516908D44B04DD851D72A7FB1</vt:lpwstr>
  </property>
  <property fmtid="{D5CDD505-2E9C-101B-9397-08002B2CF9AE}" pid="3" name="Order">
    <vt:r8>1824600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